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media1.gif" ContentType="video/unknown"/>
  <Override PartName="/ppt/notesSlides/notesSlide8.xml" ContentType="application/vnd.openxmlformats-officedocument.presentationml.notesSlide+xml"/>
  <Override PartName="/ppt/media/media2.gif" ContentType="video/unknown"/>
  <Override PartName="/ppt/notesSlides/notesSlide9.xml" ContentType="application/vnd.openxmlformats-officedocument.presentationml.notesSlide+xml"/>
  <Override PartName="/ppt/media/media3.gif" ContentType="video/unknown"/>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9.jpe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media4.gif" ContentType="video/unknown"/>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media5.gif" ContentType="video/unknown"/>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media6.gif" ContentType="video/unknown"/>
  <Override PartName="/ppt/media/media7.gif" ContentType="video/unknown"/>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media8.gif" ContentType="video/unknown"/>
  <Override PartName="/ppt/notesSlides/notesSlide58.xml" ContentType="application/vnd.openxmlformats-officedocument.presentationml.notesSlide+xml"/>
  <Override PartName="/ppt/media/media9.gif"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Lst>
  <p:sldSz cx="13004800" cy="9753600"/>
  <p:notesSz cx="6858000" cy="9144000"/>
  <p:defaultTextStyle>
    <a:lvl1pPr algn="ctr" defTabSz="825500">
      <a:defRPr sz="3800">
        <a:latin typeface="Gill Sans"/>
        <a:ea typeface="Gill Sans"/>
        <a:cs typeface="Gill Sans"/>
        <a:sym typeface="Gill Sans"/>
      </a:defRPr>
    </a:lvl1pPr>
    <a:lvl2pPr indent="228600" algn="ctr" defTabSz="825500">
      <a:defRPr sz="3800">
        <a:latin typeface="Gill Sans"/>
        <a:ea typeface="Gill Sans"/>
        <a:cs typeface="Gill Sans"/>
        <a:sym typeface="Gill Sans"/>
      </a:defRPr>
    </a:lvl2pPr>
    <a:lvl3pPr indent="457200" algn="ctr" defTabSz="825500">
      <a:defRPr sz="3800">
        <a:latin typeface="Gill Sans"/>
        <a:ea typeface="Gill Sans"/>
        <a:cs typeface="Gill Sans"/>
        <a:sym typeface="Gill Sans"/>
      </a:defRPr>
    </a:lvl3pPr>
    <a:lvl4pPr indent="685800" algn="ctr" defTabSz="825500">
      <a:defRPr sz="3800">
        <a:latin typeface="Gill Sans"/>
        <a:ea typeface="Gill Sans"/>
        <a:cs typeface="Gill Sans"/>
        <a:sym typeface="Gill Sans"/>
      </a:defRPr>
    </a:lvl4pPr>
    <a:lvl5pPr indent="914400" algn="ctr" defTabSz="825500">
      <a:defRPr sz="3800">
        <a:latin typeface="Gill Sans"/>
        <a:ea typeface="Gill Sans"/>
        <a:cs typeface="Gill Sans"/>
        <a:sym typeface="Gill Sans"/>
      </a:defRPr>
    </a:lvl5pPr>
    <a:lvl6pPr indent="1143000" algn="ctr" defTabSz="825500">
      <a:defRPr sz="3800">
        <a:latin typeface="Gill Sans"/>
        <a:ea typeface="Gill Sans"/>
        <a:cs typeface="Gill Sans"/>
        <a:sym typeface="Gill Sans"/>
      </a:defRPr>
    </a:lvl6pPr>
    <a:lvl7pPr indent="1371600" algn="ctr" defTabSz="825500">
      <a:defRPr sz="3800">
        <a:latin typeface="Gill Sans"/>
        <a:ea typeface="Gill Sans"/>
        <a:cs typeface="Gill Sans"/>
        <a:sym typeface="Gill Sans"/>
      </a:defRPr>
    </a:lvl7pPr>
    <a:lvl8pPr indent="1600200" algn="ctr" defTabSz="825500">
      <a:defRPr sz="3800">
        <a:latin typeface="Gill Sans"/>
        <a:ea typeface="Gill Sans"/>
        <a:cs typeface="Gill Sans"/>
        <a:sym typeface="Gill Sans"/>
      </a:defRPr>
    </a:lvl8pPr>
    <a:lvl9pPr indent="1828800" algn="ctr" defTabSz="825500">
      <a:defRPr sz="3800">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p:nvPr>
            <p:ph type="sldImg"/>
          </p:nvPr>
        </p:nvSpPr>
        <p:spPr>
          <a:xfrm>
            <a:off x="1143000" y="685800"/>
            <a:ext cx="4572000" cy="3429000"/>
          </a:xfrm>
          <a:prstGeom prst="rect">
            <a:avLst/>
          </a:prstGeom>
        </p:spPr>
        <p:txBody>
          <a:bodyPr/>
          <a:lstStyle/>
          <a:p>
            <a:pPr lvl="0"/>
          </a:p>
        </p:txBody>
      </p:sp>
      <p:sp>
        <p:nvSpPr>
          <p:cNvPr id="38" name="Shape 38"/>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825500">
      <a:defRPr sz="1400">
        <a:latin typeface="Lucida Grande"/>
        <a:ea typeface="Lucida Grande"/>
        <a:cs typeface="Lucida Grande"/>
        <a:sym typeface="Lucida Grande"/>
      </a:defRPr>
    </a:lvl1pPr>
    <a:lvl2pPr indent="228600" defTabSz="825500">
      <a:defRPr sz="1400">
        <a:latin typeface="Lucida Grande"/>
        <a:ea typeface="Lucida Grande"/>
        <a:cs typeface="Lucida Grande"/>
        <a:sym typeface="Lucida Grande"/>
      </a:defRPr>
    </a:lvl2pPr>
    <a:lvl3pPr indent="457200" defTabSz="825500">
      <a:defRPr sz="1400">
        <a:latin typeface="Lucida Grande"/>
        <a:ea typeface="Lucida Grande"/>
        <a:cs typeface="Lucida Grande"/>
        <a:sym typeface="Lucida Grande"/>
      </a:defRPr>
    </a:lvl3pPr>
    <a:lvl4pPr indent="685800" defTabSz="825500">
      <a:defRPr sz="1400">
        <a:latin typeface="Lucida Grande"/>
        <a:ea typeface="Lucida Grande"/>
        <a:cs typeface="Lucida Grande"/>
        <a:sym typeface="Lucida Grande"/>
      </a:defRPr>
    </a:lvl4pPr>
    <a:lvl5pPr indent="914400" defTabSz="825500">
      <a:defRPr sz="1400">
        <a:latin typeface="Lucida Grande"/>
        <a:ea typeface="Lucida Grande"/>
        <a:cs typeface="Lucida Grande"/>
        <a:sym typeface="Lucida Grande"/>
      </a:defRPr>
    </a:lvl5pPr>
    <a:lvl6pPr indent="1143000" defTabSz="825500">
      <a:defRPr sz="1400">
        <a:latin typeface="Lucida Grande"/>
        <a:ea typeface="Lucida Grande"/>
        <a:cs typeface="Lucida Grande"/>
        <a:sym typeface="Lucida Grande"/>
      </a:defRPr>
    </a:lvl6pPr>
    <a:lvl7pPr indent="1371600" defTabSz="825500">
      <a:defRPr sz="1400">
        <a:latin typeface="Lucida Grande"/>
        <a:ea typeface="Lucida Grande"/>
        <a:cs typeface="Lucida Grande"/>
        <a:sym typeface="Lucida Grande"/>
      </a:defRPr>
    </a:lvl7pPr>
    <a:lvl8pPr indent="1600200" defTabSz="825500">
      <a:defRPr sz="1400">
        <a:latin typeface="Lucida Grande"/>
        <a:ea typeface="Lucida Grande"/>
        <a:cs typeface="Lucida Grande"/>
        <a:sym typeface="Lucida Grande"/>
      </a:defRPr>
    </a:lvl8pPr>
    <a:lvl9pPr indent="1828800" defTabSz="825500">
      <a:defRPr sz="1400">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 Id="rId3" Type="http://schemas.openxmlformats.org/officeDocument/2006/relationships/hyperlink" Target="http://betterexplained.com/articles/how-to-optimize-your-site-with-http-caching/" TargetMode="External"/><Relationship Id="rId4" Type="http://schemas.openxmlformats.org/officeDocument/2006/relationships/hyperlink" Target="http://www.mobify.com/blog/beginners-guide-to-http-cache-headers/" TargetMode="Externa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 name="Shape 54"/>
          <p:cNvSpPr/>
          <p:nvPr>
            <p:ph type="sldImg"/>
          </p:nvPr>
        </p:nvSpPr>
        <p:spPr>
          <a:prstGeom prst="rect">
            <a:avLst/>
          </a:prstGeom>
        </p:spPr>
        <p:txBody>
          <a:bodyPr/>
          <a:lstStyle/>
          <a:p>
            <a:pPr lvl="0"/>
          </a:p>
        </p:txBody>
      </p:sp>
      <p:sp>
        <p:nvSpPr>
          <p:cNvPr id="55" name="Shape 55"/>
          <p:cNvSpPr/>
          <p:nvPr>
            <p:ph type="body" sz="quarter" idx="1"/>
          </p:nvPr>
        </p:nvSpPr>
        <p:spPr>
          <a:prstGeom prst="rect">
            <a:avLst/>
          </a:prstGeom>
        </p:spPr>
        <p:txBody>
          <a:bodyPr/>
          <a:lstStyle/>
          <a:p>
            <a:pPr lvl="0">
              <a:defRPr sz="1800"/>
            </a:pPr>
            <a:r>
              <a:rPr sz="1400"/>
              <a:t>1-секундная задержка в загрузке веб-страницы влечет за собой:</a:t>
            </a:r>
            <a:endParaRPr sz="1400"/>
          </a:p>
          <a:p>
            <a:pPr lvl="0">
              <a:defRPr sz="1800"/>
            </a:pPr>
            <a:endParaRPr sz="1400"/>
          </a:p>
          <a:p>
            <a:pPr lvl="0">
              <a:defRPr sz="1800"/>
            </a:pPr>
            <a:r>
              <a:rPr sz="1400"/>
              <a:t>11% - потеря количества просмотров.</a:t>
            </a:r>
            <a:endParaRPr sz="1400"/>
          </a:p>
          <a:p>
            <a:pPr lvl="0">
              <a:defRPr sz="1800"/>
            </a:pPr>
            <a:r>
              <a:rPr sz="1400"/>
              <a:t>16% - потеря удовлетворенности клиентов</a:t>
            </a:r>
            <a:endParaRPr sz="1400"/>
          </a:p>
          <a:p>
            <a:pPr lvl="0">
              <a:defRPr sz="1800"/>
            </a:pPr>
            <a:r>
              <a:rPr sz="1400"/>
              <a:t>7% - потеря конверсии</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lvl="0"/>
          </a:p>
        </p:txBody>
      </p:sp>
      <p:sp>
        <p:nvSpPr>
          <p:cNvPr id="127" name="Shape 127"/>
          <p:cNvSpPr/>
          <p:nvPr>
            <p:ph type="body" sz="quarter" idx="1"/>
          </p:nvPr>
        </p:nvSpPr>
        <p:spPr>
          <a:prstGeom prst="rect">
            <a:avLst/>
          </a:prstGeom>
        </p:spPr>
        <p:txBody>
          <a:bodyPr/>
          <a:lstStyle/>
          <a:p>
            <a:pPr lvl="0">
              <a:defRPr sz="1800"/>
            </a:pPr>
            <a:r>
              <a:rPr sz="1400"/>
              <a:t>информационно-развлекательных систем</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lvl="0"/>
          </a:p>
        </p:txBody>
      </p:sp>
      <p:sp>
        <p:nvSpPr>
          <p:cNvPr id="131" name="Shape 131"/>
          <p:cNvSpPr/>
          <p:nvPr>
            <p:ph type="body" sz="quarter" idx="1"/>
          </p:nvPr>
        </p:nvSpPr>
        <p:spPr>
          <a:prstGeom prst="rect">
            <a:avLst/>
          </a:prstGeom>
        </p:spPr>
        <p:txBody>
          <a:bodyPr/>
          <a:lstStyle/>
          <a:p>
            <a:pPr lvl="0">
              <a:defRPr sz="1800"/>
            </a:pPr>
            <a:r>
              <a:rPr sz="1400"/>
              <a:t>http://addyosmani.com/blog/image-optimization-tools/</a:t>
            </a:r>
            <a:endParaRPr sz="1400"/>
          </a:p>
          <a:p>
            <a:pPr lvl="0">
              <a:defRPr sz="1800"/>
            </a:pPr>
            <a:r>
              <a:rPr sz="1400"/>
              <a:t>As we saw a few weeks ago, the weight of an average web page is now almost 1.5MB (median ~1MB), with &gt; 50% of this being images</a:t>
            </a:r>
            <a:endParaRPr sz="1400"/>
          </a:p>
          <a:p>
            <a:pPr lvl="0">
              <a:defRPr sz="1800"/>
            </a:pPr>
            <a:endParaRPr sz="1400"/>
          </a:p>
          <a:p>
            <a:pPr lvl="0">
              <a:defRPr sz="1800"/>
            </a:pPr>
            <a:endParaRPr sz="1400"/>
          </a:p>
          <a:p>
            <a:pPr lvl="0">
              <a:defRPr sz="1800"/>
            </a:pPr>
            <a:r>
              <a:rPr sz="1400"/>
              <a:t>указывайте аттрибуты</a:t>
            </a:r>
            <a:endParaRPr sz="1400"/>
          </a:p>
          <a:p>
            <a:pPr lvl="0">
              <a:defRPr sz="1800"/>
            </a:pPr>
            <a:r>
              <a:rPr sz="1400"/>
              <a:t>юзайте спратйы</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lvl="0"/>
          </a:p>
        </p:txBody>
      </p:sp>
      <p:sp>
        <p:nvSpPr>
          <p:cNvPr id="173" name="Shape 173"/>
          <p:cNvSpPr/>
          <p:nvPr>
            <p:ph type="body" sz="quarter" idx="1"/>
          </p:nvPr>
        </p:nvSpPr>
        <p:spPr>
          <a:prstGeom prst="rect">
            <a:avLst/>
          </a:prstGeom>
        </p:spPr>
        <p:txBody>
          <a:bodyPr/>
          <a:lstStyle/>
          <a:p>
            <a:pPr lvl="0">
              <a:defRPr sz="1800"/>
            </a:pPr>
            <a:r>
              <a:rPr sz="1400"/>
              <a:t>. Why GZIP? </a:t>
            </a:r>
            <a:endParaRPr sz="1400"/>
          </a:p>
          <a:p>
            <a:pPr lvl="0">
              <a:defRPr sz="1800"/>
            </a:pPr>
            <a:endParaRPr sz="1400"/>
          </a:p>
          <a:p>
            <a:pPr lvl="0">
              <a:defRPr sz="1800"/>
            </a:pPr>
            <a:r>
              <a:rPr sz="1400"/>
              <a:t>• GZIP is not the best compression method, but there are a few good reasons to use it. </a:t>
            </a:r>
            <a:endParaRPr sz="1400"/>
          </a:p>
          <a:p>
            <a:pPr lvl="0">
              <a:defRPr sz="1800"/>
            </a:pPr>
            <a:r>
              <a:rPr sz="1400"/>
              <a:t>• Provides a good tradeoff between speed and ratio. </a:t>
            </a:r>
            <a:endParaRPr sz="1400"/>
          </a:p>
          <a:p>
            <a:pPr lvl="0">
              <a:defRPr sz="1800"/>
            </a:pPr>
            <a:r>
              <a:rPr sz="1400"/>
              <a:t>• Difﬁculty to add newer compression methods.</a:t>
            </a:r>
            <a:endParaRPr sz="1400"/>
          </a:p>
          <a:p>
            <a:pPr lvl="0">
              <a:defRPr sz="1800"/>
            </a:pPr>
            <a:endParaRPr sz="1400"/>
          </a:p>
          <a:p>
            <a:pPr lvl="0">
              <a:defRPr sz="1800"/>
            </a:pPr>
            <a:endParaRPr sz="1400"/>
          </a:p>
          <a:p>
            <a:pPr lvl="0">
              <a:defRPr sz="1800"/>
            </a:pPr>
            <a:endParaRPr sz="1400"/>
          </a:p>
          <a:p>
            <a:pPr lvl="0">
              <a:defRPr sz="1800"/>
            </a:pPr>
            <a:r>
              <a:rPr sz="1400"/>
              <a:t>The "Content-Encoding"/"Accept-Encoding" and "Transfer-Encoding"/"TE" headers in HTTP/1.1 allow clients to optionally receive compressed HTTP responses and (less commonly) to send compressed requests. The specification for HTTP/1.1 (RFC 2616) specifies three compression methods: "gzip" (RFC 1952; the content wrapped in a gzip stream), "deflate" (RFC 1950; the content wrapped in a zlib-formatted stream), and "compress" (explained in RFC 2616 section 3.5 as "The encoding format produced by the common UNIX file compression program compress. This format is an adaptive Lempel-Ziv-Welch coding (LZW)."). Many client libraries, browsers, and server platforms (including Apache and Microsoft IIS) support gzip. Many agents also support deflate, although several important players incorrectly implement deflate support using the format specified by RFC 1951 instead of the correct format specified by RFC 1950 (which encapsulates RFC 1951). Notably, Internet Explorer versions 6, 7, and 8 report deflate support but do not actually accept RFC 1950 format, making actual use of deflate highly unusual. Many clients accept both RFC 1951 and RFC 1950-formatted data for the "deflate" compressed method, but a server has no way to detect whether a client will correctly handle RFC 1950 format.[9]</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lvl="0"/>
          </a:p>
        </p:txBody>
      </p:sp>
      <p:sp>
        <p:nvSpPr>
          <p:cNvPr id="177" name="Shape 177"/>
          <p:cNvSpPr/>
          <p:nvPr>
            <p:ph type="body" sz="quarter" idx="1"/>
          </p:nvPr>
        </p:nvSpPr>
        <p:spPr>
          <a:prstGeom prst="rect">
            <a:avLst/>
          </a:prstGeom>
        </p:spPr>
        <p:txBody>
          <a:bodyPr/>
          <a:lstStyle/>
          <a:p>
            <a:pPr lvl="0">
              <a:defRPr sz="1800"/>
            </a:pPr>
            <a:r>
              <a:rPr sz="1400"/>
              <a:t>Accept-Encoding: gzip</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lvl="0"/>
          </a:p>
        </p:txBody>
      </p:sp>
      <p:sp>
        <p:nvSpPr>
          <p:cNvPr id="181" name="Shape 181"/>
          <p:cNvSpPr/>
          <p:nvPr>
            <p:ph type="body" sz="quarter" idx="1"/>
          </p:nvPr>
        </p:nvSpPr>
        <p:spPr>
          <a:prstGeom prst="rect">
            <a:avLst/>
          </a:prstGeom>
        </p:spPr>
        <p:txBody>
          <a:bodyPr/>
          <a:lstStyle/>
          <a:p>
            <a:pPr lvl="0">
              <a:defRPr sz="1800"/>
            </a:pPr>
            <a:r>
              <a:rPr sz="1400"/>
              <a:t>What is GZIP? Web server GET index.html Accept-Encoding: gzip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lvl="0"/>
          </a:p>
        </p:txBody>
      </p:sp>
      <p:sp>
        <p:nvSpPr>
          <p:cNvPr id="185" name="Shape 185"/>
          <p:cNvSpPr/>
          <p:nvPr>
            <p:ph type="body" sz="quarter" idx="1"/>
          </p:nvPr>
        </p:nvSpPr>
        <p:spPr>
          <a:prstGeom prst="rect">
            <a:avLst/>
          </a:prstGeom>
        </p:spPr>
        <p:txBody>
          <a:bodyPr/>
          <a:lstStyle/>
          <a:p>
            <a:pPr lvl="0">
              <a:defRPr sz="1800"/>
            </a:pPr>
            <a:r>
              <a:rPr sz="1400"/>
              <a:t> Add an Expires header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lvl="0"/>
          </a:p>
        </p:txBody>
      </p:sp>
      <p:sp>
        <p:nvSpPr>
          <p:cNvPr id="190" name="Shape 190"/>
          <p:cNvSpPr/>
          <p:nvPr>
            <p:ph type="body" sz="quarter" idx="1"/>
          </p:nvPr>
        </p:nvSpPr>
        <p:spPr>
          <a:prstGeom prst="rect">
            <a:avLst/>
          </a:prstGeom>
        </p:spPr>
        <p:txBody>
          <a:bodyPr/>
          <a:lstStyle/>
          <a:p>
            <a:pPr lvl="0">
              <a:defRPr sz="1800"/>
            </a:pPr>
            <a:r>
              <a:rPr sz="1400" u="sng">
                <a:hlinkClick r:id="rId3" invalidUrl="" action="" tgtFrame="" tooltip="" history="1" highlightClick="0" endSnd="0"/>
              </a:rPr>
              <a:t>http://betterexplained.com/articles/how-to-optimize-your-site-with-http-caching/</a:t>
            </a:r>
            <a:endParaRPr sz="1400"/>
          </a:p>
          <a:p>
            <a:pPr lvl="0">
              <a:defRPr sz="1800"/>
            </a:pPr>
            <a:r>
              <a:rPr sz="1400" u="sng">
                <a:hlinkClick r:id="rId4" invalidUrl="" action="" tgtFrame="" tooltip="" history="1" highlightClick="0" endSnd="0"/>
              </a:rPr>
              <a:t>http://www.mobify.com/blog/beginners-guide-to-http-cache-headers/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lvl="0"/>
          </a:p>
        </p:txBody>
      </p:sp>
      <p:sp>
        <p:nvSpPr>
          <p:cNvPr id="196" name="Shape 196"/>
          <p:cNvSpPr/>
          <p:nvPr>
            <p:ph type="body" sz="quarter" idx="1"/>
          </p:nvPr>
        </p:nvSpPr>
        <p:spPr>
          <a:prstGeom prst="rect">
            <a:avLst/>
          </a:prstGeom>
        </p:spPr>
        <p:txBody>
          <a:bodyPr/>
          <a:lstStyle/>
          <a:p>
            <a:pPr lvl="0">
              <a:defRPr sz="1800"/>
            </a:pPr>
            <a:r>
              <a:rPr sz="1400"/>
              <a:t>Browser: Hey, give me logo.png, but only if it’s been modified since Mar 16, 2007.</a:t>
            </a:r>
            <a:endParaRPr sz="1400"/>
          </a:p>
          <a:p>
            <a:pPr lvl="0">
              <a:defRPr sz="1800"/>
            </a:pPr>
            <a:r>
              <a:rPr sz="1400"/>
              <a:t>Server: (Checking the modification date)</a:t>
            </a:r>
            <a:endParaRPr sz="1400"/>
          </a:p>
          <a:p>
            <a:pPr lvl="0">
              <a:defRPr sz="1800"/>
            </a:pPr>
            <a:r>
              <a:rPr sz="1400"/>
              <a:t>Server: Hey, you’re in luck! It was not modified since that date. You have the latest version.</a:t>
            </a:r>
            <a:endParaRPr sz="1400"/>
          </a:p>
          <a:p>
            <a:pPr lvl="0">
              <a:defRPr sz="1800"/>
            </a:pPr>
            <a:r>
              <a:rPr sz="1400"/>
              <a:t>Browser: Great! I’ll show the user the cached version.</a:t>
            </a:r>
            <a:endParaRPr sz="1400"/>
          </a:p>
          <a:p>
            <a:pPr lvl="0">
              <a:defRPr sz="1800"/>
            </a:pPr>
            <a:r>
              <a:rPr sz="1400"/>
              <a:t>Sending the short “Not Modified” message is a lot faster than needing to download the file again, especially for giant javascript or image files. Caching saves the day (err… the bandwidth).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lvl="0"/>
          </a:p>
        </p:txBody>
      </p:sp>
      <p:sp>
        <p:nvSpPr>
          <p:cNvPr id="202" name="Shape 202"/>
          <p:cNvSpPr/>
          <p:nvPr>
            <p:ph type="body" sz="quarter" idx="1"/>
          </p:nvPr>
        </p:nvSpPr>
        <p:spPr>
          <a:prstGeom prst="rect">
            <a:avLst/>
          </a:prstGeom>
        </p:spPr>
        <p:txBody>
          <a:bodyPr/>
          <a:lstStyle/>
          <a:p>
            <a:pPr lvl="0">
              <a:defRPr sz="1800"/>
            </a:pPr>
            <a:r>
              <a:rPr sz="1400"/>
              <a:t>Сравнивая версии с временем изменения обычно работает, но может привести к проблемам. Что делать, если часы сервера изначально неправильно, а затем устроился? Что делать, если летнее время наступает рано и сервер не обновляется? В тайниках может быть неточным.</a:t>
            </a:r>
            <a:endParaRPr sz="1400"/>
          </a:p>
          <a:p>
            <a:pPr lvl="0">
              <a:defRPr sz="1800"/>
            </a:pPr>
            <a:endParaRPr sz="1400"/>
          </a:p>
          <a:p>
            <a:pPr lvl="0">
              <a:defRPr sz="1800"/>
            </a:pPr>
            <a:r>
              <a:rPr sz="1400"/>
              <a:t>Browser: Can I get logo.png, if nothing matches tag “ead145f”?</a:t>
            </a:r>
            <a:endParaRPr sz="1400"/>
          </a:p>
          <a:p>
            <a:pPr lvl="0">
              <a:defRPr sz="1800"/>
            </a:pPr>
            <a:r>
              <a:rPr sz="1400"/>
              <a:t>Server: (Checking fingerprint on logo.png)</a:t>
            </a:r>
            <a:endParaRPr sz="1400"/>
          </a:p>
          <a:p>
            <a:pPr lvl="0">
              <a:defRPr sz="1800"/>
            </a:pPr>
            <a:r>
              <a:rPr sz="1400"/>
              <a:t>Server: You’re in luck! The version here is “ead145f”. It was not modified.</a:t>
            </a:r>
            <a:endParaRPr sz="1400"/>
          </a:p>
          <a:p>
            <a:pPr lvl="0">
              <a:defRPr sz="1800"/>
            </a:pPr>
            <a:r>
              <a:rPr sz="1400"/>
              <a:t>Browser: Score! I’ll show the user my cached version.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lvl="0"/>
          </a:p>
        </p:txBody>
      </p:sp>
      <p:sp>
        <p:nvSpPr>
          <p:cNvPr id="208" name="Shape 208"/>
          <p:cNvSpPr/>
          <p:nvPr>
            <p:ph type="body" sz="quarter" idx="1"/>
          </p:nvPr>
        </p:nvSpPr>
        <p:spPr>
          <a:prstGeom prst="rect">
            <a:avLst/>
          </a:prstGeom>
        </p:spPr>
        <p:txBody>
          <a:bodyPr/>
          <a:lstStyle/>
          <a:p>
            <a:pPr lvl="0">
              <a:defRPr sz="1800"/>
            </a:pPr>
            <a:r>
              <a:rPr sz="1400"/>
              <a:t>Browser: Self, is it before the expiration date of Mar 20, 2007? (Assume it is).</a:t>
            </a:r>
            <a:endParaRPr sz="1400"/>
          </a:p>
          <a:p>
            <a:pPr lvl="0">
              <a:defRPr sz="1800"/>
            </a:pPr>
            <a:r>
              <a:rPr sz="1400"/>
              <a:t>Browser: Verily, I will show the user the cached version.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 name="Shape 58"/>
          <p:cNvSpPr/>
          <p:nvPr>
            <p:ph type="sldImg"/>
          </p:nvPr>
        </p:nvSpPr>
        <p:spPr>
          <a:prstGeom prst="rect">
            <a:avLst/>
          </a:prstGeom>
        </p:spPr>
        <p:txBody>
          <a:bodyPr/>
          <a:lstStyle/>
          <a:p>
            <a:pPr lvl="0"/>
          </a:p>
        </p:txBody>
      </p:sp>
      <p:sp>
        <p:nvSpPr>
          <p:cNvPr id="59" name="Shape 59"/>
          <p:cNvSpPr/>
          <p:nvPr>
            <p:ph type="body" sz="quarter" idx="1"/>
          </p:nvPr>
        </p:nvSpPr>
        <p:spPr>
          <a:prstGeom prst="rect">
            <a:avLst/>
          </a:prstGeom>
        </p:spPr>
        <p:txBody>
          <a:bodyPr/>
          <a:lstStyle/>
          <a:p>
            <a:pPr lvl="0">
              <a:defRPr sz="1800"/>
            </a:pPr>
            <a:r>
              <a:rPr sz="1400"/>
              <a:t>Иногда мы не знаем, что будет через 1 сек</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lvl="0"/>
          </a:p>
        </p:txBody>
      </p:sp>
      <p:sp>
        <p:nvSpPr>
          <p:cNvPr id="238" name="Shape 238"/>
          <p:cNvSpPr/>
          <p:nvPr>
            <p:ph type="body" sz="quarter" idx="1"/>
          </p:nvPr>
        </p:nvSpPr>
        <p:spPr>
          <a:prstGeom prst="rect">
            <a:avLst/>
          </a:prstGeom>
        </p:spPr>
        <p:txBody>
          <a:bodyPr/>
          <a:lstStyle/>
          <a:p>
            <a:pPr lvl="0">
              <a:defRPr sz="1800"/>
            </a:pPr>
            <a:r>
              <a:rPr sz="1400"/>
              <a:t>Avoid CSS @import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lvl="0"/>
          </a:p>
        </p:txBody>
      </p:sp>
      <p:sp>
        <p:nvSpPr>
          <p:cNvPr id="244" name="Shape 244"/>
          <p:cNvSpPr/>
          <p:nvPr>
            <p:ph type="body" sz="quarter" idx="1"/>
          </p:nvPr>
        </p:nvSpPr>
        <p:spPr>
          <a:prstGeom prst="rect">
            <a:avLst/>
          </a:prstGeom>
        </p:spPr>
        <p:txBody>
          <a:bodyPr/>
          <a:lstStyle/>
          <a:p>
            <a:pPr lvl="0">
              <a:defRPr sz="1800"/>
            </a:pPr>
            <a:r>
              <a:rPr sz="1400"/>
              <a:t>Но на самом деле все не так просто. </a:t>
            </a:r>
            <a:endParaRPr sz="1400"/>
          </a:p>
          <a:p>
            <a:pPr lvl="0">
              <a:defRPr sz="1800"/>
            </a:pPr>
            <a:r>
              <a:rPr sz="1400"/>
              <a:t>У Tizen есть длинная предистория. </a:t>
            </a:r>
            <a:endParaRPr sz="1400"/>
          </a:p>
          <a:p>
            <a:pPr lvl="0">
              <a:defRPr sz="1800"/>
            </a:pPr>
            <a:r>
              <a:rPr sz="1400"/>
              <a:t>Выглядит она приблизительно так:</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lvl="0"/>
          </a:p>
        </p:txBody>
      </p:sp>
      <p:sp>
        <p:nvSpPr>
          <p:cNvPr id="248" name="Shape 248"/>
          <p:cNvSpPr/>
          <p:nvPr>
            <p:ph type="body" sz="quarter" idx="1"/>
          </p:nvPr>
        </p:nvSpPr>
        <p:spPr>
          <a:prstGeom prst="rect">
            <a:avLst/>
          </a:prstGeom>
        </p:spPr>
        <p:txBody>
          <a:bodyPr/>
          <a:lstStyle/>
          <a:p>
            <a:pPr lvl="0">
              <a:defRPr sz="1800"/>
            </a:pPr>
            <a:r>
              <a:rPr sz="1400"/>
              <a:t>Но на самом деле все не так просто. </a:t>
            </a:r>
            <a:endParaRPr sz="1400"/>
          </a:p>
          <a:p>
            <a:pPr lvl="0">
              <a:defRPr sz="1800"/>
            </a:pPr>
            <a:r>
              <a:rPr sz="1400"/>
              <a:t>У Tizen есть длинная предистория. </a:t>
            </a:r>
            <a:endParaRPr sz="1400"/>
          </a:p>
          <a:p>
            <a:pPr lvl="0">
              <a:defRPr sz="1800"/>
            </a:pPr>
            <a:r>
              <a:rPr sz="1400"/>
              <a:t>Выглядит она приблизительно так:</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lvl="0"/>
          </a:p>
        </p:txBody>
      </p:sp>
      <p:sp>
        <p:nvSpPr>
          <p:cNvPr id="254" name="Shape 254"/>
          <p:cNvSpPr/>
          <p:nvPr>
            <p:ph type="body" sz="quarter" idx="1"/>
          </p:nvPr>
        </p:nvSpPr>
        <p:spPr>
          <a:prstGeom prst="rect">
            <a:avLst/>
          </a:prstGeom>
        </p:spPr>
        <p:txBody>
          <a:bodyPr/>
          <a:lstStyle/>
          <a:p>
            <a:pPr lvl="0">
              <a:defRPr sz="1800"/>
            </a:pPr>
            <a:r>
              <a:rPr sz="1400"/>
              <a:t>Но на самом деле все не так просто. </a:t>
            </a:r>
            <a:endParaRPr sz="1400"/>
          </a:p>
          <a:p>
            <a:pPr lvl="0">
              <a:defRPr sz="1800"/>
            </a:pPr>
            <a:r>
              <a:rPr sz="1400"/>
              <a:t>У Tizen есть длинная предистория. </a:t>
            </a:r>
            <a:endParaRPr sz="1400"/>
          </a:p>
          <a:p>
            <a:pPr lvl="0">
              <a:defRPr sz="1800"/>
            </a:pPr>
            <a:r>
              <a:rPr sz="1400"/>
              <a:t>Выглядит она приблизительно так:</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lvl="0"/>
          </a:p>
        </p:txBody>
      </p:sp>
      <p:sp>
        <p:nvSpPr>
          <p:cNvPr id="258" name="Shape 258"/>
          <p:cNvSpPr/>
          <p:nvPr>
            <p:ph type="body" sz="quarter" idx="1"/>
          </p:nvPr>
        </p:nvSpPr>
        <p:spPr>
          <a:prstGeom prst="rect">
            <a:avLst/>
          </a:prstGeom>
        </p:spPr>
        <p:txBody>
          <a:bodyPr/>
          <a:lstStyle/>
          <a:p>
            <a:pPr lvl="0">
              <a:defRPr sz="1800"/>
            </a:pPr>
            <a:r>
              <a:rPr sz="1400"/>
              <a:t>Но на самом деле все не так просто. </a:t>
            </a:r>
            <a:endParaRPr sz="1400"/>
          </a:p>
          <a:p>
            <a:pPr lvl="0">
              <a:defRPr sz="1800"/>
            </a:pPr>
            <a:r>
              <a:rPr sz="1400"/>
              <a:t>У Tizen есть длинная предистория. </a:t>
            </a:r>
            <a:endParaRPr sz="1400"/>
          </a:p>
          <a:p>
            <a:pPr lvl="0">
              <a:defRPr sz="1800"/>
            </a:pPr>
            <a:r>
              <a:rPr sz="1400"/>
              <a:t>Выглядит она приблизительно так:</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lvl="0"/>
          </a:p>
        </p:txBody>
      </p:sp>
      <p:sp>
        <p:nvSpPr>
          <p:cNvPr id="262" name="Shape 262"/>
          <p:cNvSpPr/>
          <p:nvPr>
            <p:ph type="body" sz="quarter" idx="1"/>
          </p:nvPr>
        </p:nvSpPr>
        <p:spPr>
          <a:prstGeom prst="rect">
            <a:avLst/>
          </a:prstGeom>
        </p:spPr>
        <p:txBody>
          <a:bodyPr/>
          <a:lstStyle/>
          <a:p>
            <a:pPr lvl="0">
              <a:defRPr sz="1800"/>
            </a:pPr>
            <a:r>
              <a:rPr sz="1400"/>
              <a:t>Но на самом деле все не так просто. </a:t>
            </a:r>
            <a:endParaRPr sz="1400"/>
          </a:p>
          <a:p>
            <a:pPr lvl="0">
              <a:defRPr sz="1800"/>
            </a:pPr>
            <a:r>
              <a:rPr sz="1400"/>
              <a:t>У Tizen есть длинная предистория. </a:t>
            </a:r>
            <a:endParaRPr sz="1400"/>
          </a:p>
          <a:p>
            <a:pPr lvl="0">
              <a:defRPr sz="1800"/>
            </a:pPr>
            <a:r>
              <a:rPr sz="1400"/>
              <a:t>Выглядит она приблизительно так:</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lvl="0"/>
          </a:p>
        </p:txBody>
      </p:sp>
      <p:sp>
        <p:nvSpPr>
          <p:cNvPr id="266" name="Shape 266"/>
          <p:cNvSpPr/>
          <p:nvPr>
            <p:ph type="body" sz="quarter" idx="1"/>
          </p:nvPr>
        </p:nvSpPr>
        <p:spPr>
          <a:prstGeom prst="rect">
            <a:avLst/>
          </a:prstGeom>
        </p:spPr>
        <p:txBody>
          <a:bodyPr/>
          <a:lstStyle/>
          <a:p>
            <a:pPr lvl="0">
              <a:defRPr sz="1800"/>
            </a:pPr>
            <a:r>
              <a:rPr sz="1400"/>
              <a:t>Reduce DNS Lookups:</a:t>
            </a:r>
            <a:endParaRPr sz="1400"/>
          </a:p>
          <a:p>
            <a:pPr lvl="0">
              <a:defRPr sz="1800"/>
            </a:pPr>
            <a:endParaRPr sz="1400"/>
          </a:p>
          <a:p>
            <a:pPr lvl="0">
              <a:defRPr sz="1800"/>
            </a:pPr>
            <a:r>
              <a:rPr sz="1400"/>
              <a:t>DNS (Domain Name System) Lookup occurs when a URL (hostname) is typed in a browser and a DNS resolver returns that server’s IP address. The time needed for this process is around 20 – 120 milliseconds, however, multiple hostnames can be used for various elements on a website, which includes the URL, images, script files, style sheets and flash elements. With multiple unique hostnames the DNS lookup also increases thus increasing the page load time. Reducing the number of unique hostnames will reduce the number of parallel downloads, which may increase the page loading time.  It is thus ideal to use one host when you have less than six resources. You can also use URL paths instead of hostnames. This means that if you have a blog page that is hosted on blog.yoursite.com, you can instead host it on www.yoursite.com/blog.</a:t>
            </a:r>
            <a:endParaRPr sz="1400"/>
          </a:p>
          <a:p>
            <a:pPr lvl="0">
              <a:defRPr sz="1800"/>
            </a:pP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lvl="0"/>
          </a:p>
        </p:txBody>
      </p:sp>
      <p:sp>
        <p:nvSpPr>
          <p:cNvPr id="270" name="Shape 270"/>
          <p:cNvSpPr/>
          <p:nvPr>
            <p:ph type="body" sz="quarter" idx="1"/>
          </p:nvPr>
        </p:nvSpPr>
        <p:spPr>
          <a:prstGeom prst="rect">
            <a:avLst/>
          </a:prstGeom>
        </p:spPr>
        <p:txBody>
          <a:bodyPr/>
          <a:lstStyle/>
          <a:p>
            <a:pPr lvl="0">
              <a:defRPr sz="1800"/>
            </a:pPr>
            <a:r>
              <a:rPr sz="1400"/>
              <a:t>Know what your webpage is doing. Decide what is important to your page.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lvl="0"/>
          </a:p>
        </p:txBody>
      </p:sp>
      <p:sp>
        <p:nvSpPr>
          <p:cNvPr id="275" name="Shape 275"/>
          <p:cNvSpPr/>
          <p:nvPr>
            <p:ph type="body" sz="quarter" idx="1"/>
          </p:nvPr>
        </p:nvSpPr>
        <p:spPr>
          <a:prstGeom prst="rect">
            <a:avLst/>
          </a:prstGeom>
        </p:spPr>
        <p:txBody>
          <a:bodyPr/>
          <a:lstStyle/>
          <a:p>
            <a:pPr lvl="0">
              <a:defRPr sz="1800"/>
            </a:pPr>
            <a:r>
              <a:rPr sz="1400"/>
              <a:t>Know what your webpage is doing. Decide what is important to your page.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lvl="0"/>
          </a:p>
        </p:txBody>
      </p:sp>
      <p:sp>
        <p:nvSpPr>
          <p:cNvPr id="279" name="Shape 279"/>
          <p:cNvSpPr/>
          <p:nvPr>
            <p:ph type="body" sz="quarter" idx="1"/>
          </p:nvPr>
        </p:nvSpPr>
        <p:spPr>
          <a:prstGeom prst="rect">
            <a:avLst/>
          </a:prstGeom>
        </p:spPr>
        <p:txBody>
          <a:bodyPr/>
          <a:lstStyle/>
          <a:p>
            <a:pPr lvl="0">
              <a:defRPr sz="1800"/>
            </a:pPr>
            <a:r>
              <a:rPr sz="1400"/>
              <a:t>Know what your webpage is doing. Decide what is important to your page.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Shape 62"/>
          <p:cNvSpPr/>
          <p:nvPr>
            <p:ph type="sldImg"/>
          </p:nvPr>
        </p:nvSpPr>
        <p:spPr>
          <a:prstGeom prst="rect">
            <a:avLst/>
          </a:prstGeom>
        </p:spPr>
        <p:txBody>
          <a:bodyPr/>
          <a:lstStyle/>
          <a:p>
            <a:pPr lvl="0"/>
          </a:p>
        </p:txBody>
      </p:sp>
      <p:sp>
        <p:nvSpPr>
          <p:cNvPr id="63" name="Shape 63"/>
          <p:cNvSpPr/>
          <p:nvPr>
            <p:ph type="body" sz="quarter" idx="1"/>
          </p:nvPr>
        </p:nvSpPr>
        <p:spPr>
          <a:prstGeom prst="rect">
            <a:avLst/>
          </a:prstGeom>
        </p:spPr>
        <p:txBody>
          <a:bodyPr/>
          <a:lstStyle/>
          <a:p>
            <a:pPr lvl="0">
              <a:defRPr sz="1800"/>
            </a:pPr>
            <a:r>
              <a:rPr sz="1400"/>
              <a:t>Иногда 1 сек все тотально решает</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lvl="0"/>
          </a:p>
        </p:txBody>
      </p:sp>
      <p:sp>
        <p:nvSpPr>
          <p:cNvPr id="283" name="Shape 283"/>
          <p:cNvSpPr/>
          <p:nvPr>
            <p:ph type="body" sz="quarter" idx="1"/>
          </p:nvPr>
        </p:nvSpPr>
        <p:spPr>
          <a:prstGeom prst="rect">
            <a:avLst/>
          </a:prstGeom>
        </p:spPr>
        <p:txBody>
          <a:bodyPr/>
          <a:lstStyle/>
          <a:p>
            <a:pPr lvl="0">
              <a:defRPr sz="1800"/>
            </a:pPr>
            <a:r>
              <a:rPr sz="1400"/>
              <a:t>Reduce DNS Lookups:</a:t>
            </a:r>
            <a:endParaRPr sz="1400"/>
          </a:p>
          <a:p>
            <a:pPr lvl="0">
              <a:defRPr sz="1800"/>
            </a:pPr>
            <a:endParaRPr sz="1400"/>
          </a:p>
          <a:p>
            <a:pPr lvl="0">
              <a:defRPr sz="1800"/>
            </a:pPr>
            <a:r>
              <a:rPr sz="1400"/>
              <a:t>DNS (Domain Name System) Lookup occurs when a URL (hostname) is typed in a browser and a DNS resolver returns that server’s IP address. The time needed for this process is around 20 – 120 milliseconds, however, multiple hostnames can be used for various elements on a website, which includes the URL, images, script files, style sheets and flash elements. With multiple unique hostnames the DNS lookup also increases thus increasing the page load time. Reducing the number of unique hostnames will reduce the number of parallel downloads, which may increase the page loading time.  It is thus ideal to use one host when you have less than six resources. You can also use URL paths instead of hostnames. This means that if you have a blog page that is hosted on blog.yoursite.com, you can instead host it on www.yoursite.com/blog.</a:t>
            </a:r>
            <a:endParaRPr sz="1400"/>
          </a:p>
          <a:p>
            <a:pPr lvl="0">
              <a:defRPr sz="1800"/>
            </a:pP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lvl="0"/>
          </a:p>
        </p:txBody>
      </p:sp>
      <p:sp>
        <p:nvSpPr>
          <p:cNvPr id="288" name="Shape 288"/>
          <p:cNvSpPr/>
          <p:nvPr>
            <p:ph type="body" sz="quarter" idx="1"/>
          </p:nvPr>
        </p:nvSpPr>
        <p:spPr>
          <a:prstGeom prst="rect">
            <a:avLst/>
          </a:prstGeom>
        </p:spPr>
        <p:txBody>
          <a:bodyPr/>
          <a:lstStyle/>
          <a:p>
            <a:pPr lvl="0">
              <a:defRPr sz="1800"/>
            </a:pPr>
            <a:r>
              <a:rPr sz="1400"/>
              <a:t>Know what your webpage is doing. Decide what is important to your page.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lvl="0"/>
          </a:p>
        </p:txBody>
      </p:sp>
      <p:sp>
        <p:nvSpPr>
          <p:cNvPr id="292" name="Shape 292"/>
          <p:cNvSpPr/>
          <p:nvPr>
            <p:ph type="body" sz="quarter" idx="1"/>
          </p:nvPr>
        </p:nvSpPr>
        <p:spPr>
          <a:prstGeom prst="rect">
            <a:avLst/>
          </a:prstGeom>
        </p:spPr>
        <p:txBody>
          <a:bodyPr/>
          <a:lstStyle/>
          <a:p>
            <a:pPr lvl="0">
              <a:defRPr sz="1800"/>
            </a:pPr>
            <a:r>
              <a:rPr sz="1400"/>
              <a:t>Know what your webpage is doing. Decide what is important to your page.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lvl="0"/>
          </a:p>
        </p:txBody>
      </p:sp>
      <p:sp>
        <p:nvSpPr>
          <p:cNvPr id="300" name="Shape 300"/>
          <p:cNvSpPr/>
          <p:nvPr>
            <p:ph type="body" sz="quarter" idx="1"/>
          </p:nvPr>
        </p:nvSpPr>
        <p:spPr>
          <a:prstGeom prst="rect">
            <a:avLst/>
          </a:prstGeom>
        </p:spPr>
        <p:txBody>
          <a:bodyPr/>
          <a:lstStyle/>
          <a:p>
            <a:pPr lvl="0">
              <a:defRPr sz="1800"/>
            </a:pPr>
            <a:r>
              <a:rPr sz="1400"/>
              <a:t>информационно-развлекательных систем</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lvl="0"/>
          </a:p>
        </p:txBody>
      </p:sp>
      <p:sp>
        <p:nvSpPr>
          <p:cNvPr id="305" name="Shape 305"/>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lvl="0"/>
          </a:p>
        </p:txBody>
      </p:sp>
      <p:sp>
        <p:nvSpPr>
          <p:cNvPr id="310" name="Shape 310"/>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lvl="0"/>
          </a:p>
        </p:txBody>
      </p:sp>
      <p:sp>
        <p:nvSpPr>
          <p:cNvPr id="318" name="Shape 318"/>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lvl="0"/>
          </a:p>
        </p:txBody>
      </p:sp>
      <p:sp>
        <p:nvSpPr>
          <p:cNvPr id="329" name="Shape 329"/>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lvl="0"/>
          </a:p>
        </p:txBody>
      </p:sp>
      <p:sp>
        <p:nvSpPr>
          <p:cNvPr id="333" name="Shape 333"/>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lvl="0"/>
          </a:p>
        </p:txBody>
      </p:sp>
      <p:sp>
        <p:nvSpPr>
          <p:cNvPr id="338" name="Shape 338"/>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ph type="sldImg"/>
          </p:nvPr>
        </p:nvSpPr>
        <p:spPr>
          <a:prstGeom prst="rect">
            <a:avLst/>
          </a:prstGeom>
        </p:spPr>
        <p:txBody>
          <a:bodyPr/>
          <a:lstStyle/>
          <a:p>
            <a:pPr lvl="0"/>
          </a:p>
        </p:txBody>
      </p:sp>
      <p:sp>
        <p:nvSpPr>
          <p:cNvPr id="67" name="Shape 67"/>
          <p:cNvSpPr/>
          <p:nvPr>
            <p:ph type="body" sz="quarter" idx="1"/>
          </p:nvPr>
        </p:nvSpPr>
        <p:spPr>
          <a:prstGeom prst="rect">
            <a:avLst/>
          </a:prstGeom>
        </p:spPr>
        <p:txBody>
          <a:bodyPr/>
          <a:lstStyle/>
          <a:p>
            <a:pPr lvl="0">
              <a:defRPr sz="1800"/>
            </a:pPr>
            <a:r>
              <a:rPr sz="1400"/>
              <a:t>According to the Guinness Book of World Records, Steven Petrosino is the Beer Chugging World Champion. On June 22, 1977, he drank 1 liter of beer in 1.3 seconds at the Gingerbreadman in Carlise, PA, a 56% improvement over the previous world record set several years earlier by Peter Dowdeswell of England (2.3 seconds for 1 liter)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lvl="0"/>
          </a:p>
        </p:txBody>
      </p:sp>
      <p:sp>
        <p:nvSpPr>
          <p:cNvPr id="343" name="Shape 343"/>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lvl="0"/>
          </a:p>
        </p:txBody>
      </p:sp>
      <p:sp>
        <p:nvSpPr>
          <p:cNvPr id="348" name="Shape 348"/>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lvl="0"/>
          </a:p>
        </p:txBody>
      </p:sp>
      <p:sp>
        <p:nvSpPr>
          <p:cNvPr id="353" name="Shape 353"/>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lvl="0"/>
          </a:p>
        </p:txBody>
      </p:sp>
      <p:sp>
        <p:nvSpPr>
          <p:cNvPr id="358" name="Shape 358"/>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lvl="0"/>
          </a:p>
        </p:txBody>
      </p:sp>
      <p:sp>
        <p:nvSpPr>
          <p:cNvPr id="363" name="Shape 363"/>
          <p:cNvSpPr/>
          <p:nvPr>
            <p:ph type="body" sz="quarter" idx="1"/>
          </p:nvPr>
        </p:nvSpPr>
        <p:spPr>
          <a:prstGeom prst="rect">
            <a:avLst/>
          </a:prstGeom>
        </p:spPr>
        <p:txBody>
          <a:bodyPr/>
          <a:lstStyle/>
          <a:p>
            <a:pPr lvl="0">
              <a:defRPr sz="1800"/>
            </a:pPr>
            <a:r>
              <a:rPr sz="1400"/>
              <a:t>defer_javascript tries to defer JavaScript execution until page load. It defers this by changing the type and src attributes of &lt;script&gt; elements on the HTML page to pagespeed_orig_type and pagespeed_orig_src respectively. It also adds a new type attribute whose value is set to text/psajs. A window.onload handler is added to the HTML, which executes all the deferred scripts.</a:t>
            </a:r>
            <a:endParaRPr sz="1400"/>
          </a:p>
          <a:p>
            <a:pPr lvl="0">
              <a:defRPr sz="1800"/>
            </a:pPr>
            <a:endParaRPr sz="1400"/>
          </a:p>
          <a:p>
            <a:pPr lvl="0">
              <a:defRPr sz="1800"/>
            </a:pPr>
            <a:r>
              <a:rPr sz="1400"/>
              <a:t>defer_javascript doesn't defer a script tag if it has the pagespeed_no_defer attribute. This is useful when a script tag needs to be executed while loading the page. For example, a script tag may be updating the main content dynamically as a slideshow of images in the visible content of the page. Usage: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lvl="0"/>
          </a:p>
        </p:txBody>
      </p:sp>
      <p:sp>
        <p:nvSpPr>
          <p:cNvPr id="368" name="Shape 368"/>
          <p:cNvSpPr/>
          <p:nvPr>
            <p:ph type="body" sz="quarter" idx="1"/>
          </p:nvPr>
        </p:nvSpPr>
        <p:spPr>
          <a:prstGeom prst="rect">
            <a:avLst/>
          </a:prstGeom>
        </p:spPr>
        <p:txBody>
          <a:bodyPr/>
          <a:lstStyle/>
          <a:p>
            <a:pPr lvl="0">
              <a:defRPr sz="1800"/>
            </a:pPr>
            <a:r>
              <a:rPr sz="1400"/>
              <a:t>defer_javascript tries to defer JavaScript execution until page load. It defers this by changing the type and src attributes of &lt;script&gt; elements on the HTML page to pagespeed_orig_type and pagespeed_orig_src respectively. It also adds a new type attribute whose value is set to text/psajs. A window.onload handler is added to the HTML, which executes all the deferred scripts.</a:t>
            </a:r>
            <a:endParaRPr sz="1400"/>
          </a:p>
          <a:p>
            <a:pPr lvl="0">
              <a:defRPr sz="1800"/>
            </a:pPr>
            <a:endParaRPr sz="1400"/>
          </a:p>
          <a:p>
            <a:pPr lvl="0">
              <a:defRPr sz="1800"/>
            </a:pPr>
            <a:r>
              <a:rPr sz="1400"/>
              <a:t>defer_javascript doesn't defer a script tag if it has the pagespeed_no_defer attribute. This is useful when a script tag needs to be executed while loading the page. For example, a script tag may be updating the main content dynamically as a slideshow of images in the visible content of the page. Usage: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lvl="0"/>
          </a:p>
        </p:txBody>
      </p:sp>
      <p:sp>
        <p:nvSpPr>
          <p:cNvPr id="373" name="Shape 373"/>
          <p:cNvSpPr/>
          <p:nvPr>
            <p:ph type="body" sz="quarter" idx="1"/>
          </p:nvPr>
        </p:nvSpPr>
        <p:spPr>
          <a:prstGeom prst="rect">
            <a:avLst/>
          </a:prstGeom>
        </p:spPr>
        <p:txBody>
          <a:bodyPr/>
          <a:lstStyle/>
          <a:p>
            <a:pPr lvl="0">
              <a:defRPr sz="1800"/>
            </a:pPr>
            <a:r>
              <a:rPr sz="1400"/>
              <a:t>defer_javascript tries to defer JavaScript execution until page load. It defers this by changing the type and src attributes of &lt;script&gt; elements on the HTML page to pagespeed_orig_type and pagespeed_orig_src respectively. It also adds a new type attribute whose value is set to text/psajs. A window.onload handler is added to the HTML, which executes all the deferred scripts.</a:t>
            </a:r>
            <a:endParaRPr sz="1400"/>
          </a:p>
          <a:p>
            <a:pPr lvl="0">
              <a:defRPr sz="1800"/>
            </a:pPr>
            <a:endParaRPr sz="1400"/>
          </a:p>
          <a:p>
            <a:pPr lvl="0">
              <a:defRPr sz="1800"/>
            </a:pPr>
            <a:r>
              <a:rPr sz="1400"/>
              <a:t>defer_javascript doesn't defer a script tag if it has the pagespeed_no_defer attribute. This is useful when a script tag needs to be executed while loading the page. For example, a script tag may be updating the main content dynamically as a slideshow of images in the visible content of the page. Usage: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lvl="0"/>
          </a:p>
        </p:txBody>
      </p:sp>
      <p:sp>
        <p:nvSpPr>
          <p:cNvPr id="378" name="Shape 378"/>
          <p:cNvSpPr/>
          <p:nvPr>
            <p:ph type="body" sz="quarter" idx="1"/>
          </p:nvPr>
        </p:nvSpPr>
        <p:spPr>
          <a:prstGeom prst="rect">
            <a:avLst/>
          </a:prstGeom>
        </p:spPr>
        <p:txBody>
          <a:bodyPr/>
          <a:lstStyle/>
          <a:p>
            <a:pPr lvl="0">
              <a:defRPr sz="1800"/>
            </a:pPr>
            <a:r>
              <a:rPr sz="1400"/>
              <a:t>defer_javascript tries to defer JavaScript execution until page load. It defers this by changing the type and src attributes of &lt;script&gt; elements on the HTML page to pagespeed_orig_type and pagespeed_orig_src respectively. It also adds a new type attribute whose value is set to text/psajs. A window.onload handler is added to the HTML, which executes all the deferred scripts.</a:t>
            </a:r>
            <a:endParaRPr sz="1400"/>
          </a:p>
          <a:p>
            <a:pPr lvl="0">
              <a:defRPr sz="1800"/>
            </a:pPr>
            <a:endParaRPr sz="1400"/>
          </a:p>
          <a:p>
            <a:pPr lvl="0">
              <a:defRPr sz="1800"/>
            </a:pPr>
            <a:r>
              <a:rPr sz="1400"/>
              <a:t>defer_javascript doesn't defer a script tag if it has the pagespeed_no_defer attribute. This is useful when a script tag needs to be executed while loading the page. For example, a script tag may be updating the main content dynamically as a slideshow of images in the visible content of the page. Usage: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lvl="0"/>
          </a:p>
        </p:txBody>
      </p:sp>
      <p:sp>
        <p:nvSpPr>
          <p:cNvPr id="383" name="Shape 383"/>
          <p:cNvSpPr/>
          <p:nvPr>
            <p:ph type="body" sz="quarter" idx="1"/>
          </p:nvPr>
        </p:nvSpPr>
        <p:spPr>
          <a:prstGeom prst="rect">
            <a:avLst/>
          </a:prstGeom>
        </p:spPr>
        <p:txBody>
          <a:bodyPr/>
          <a:lstStyle/>
          <a:p>
            <a:pPr lvl="0">
              <a:defRPr sz="1800"/>
            </a:pPr>
            <a:r>
              <a:rPr sz="1400"/>
              <a:t>Description</a:t>
            </a:r>
            <a:endParaRPr sz="1400"/>
          </a:p>
          <a:p>
            <a:pPr lvl="0">
              <a:defRPr sz="1800"/>
            </a:pPr>
            <a:endParaRPr sz="1400"/>
          </a:p>
          <a:p>
            <a:pPr lvl="0">
              <a:defRPr sz="1800"/>
            </a:pPr>
            <a:r>
              <a:rPr sz="1400"/>
              <a:t>dedup_inlined_images replaces repeated inlined images with JavaScript that loads the image from the first occurence of the image. If the first image doesn't have an id, one is generated and added to it.</a:t>
            </a:r>
            <a:endParaRPr sz="1400"/>
          </a:p>
          <a:p>
            <a:pPr lvl="0">
              <a:defRPr sz="1800"/>
            </a:pPr>
            <a:endParaRPr sz="1400"/>
          </a:p>
          <a:p>
            <a:pPr lvl="0">
              <a:defRPr sz="1800"/>
            </a:pPr>
            <a:r>
              <a:rPr sz="1400"/>
              <a:t>Operation</a:t>
            </a:r>
            <a:endParaRPr sz="1400"/>
          </a:p>
          <a:p>
            <a:pPr lvl="0">
              <a:defRPr sz="1800"/>
            </a:pPr>
            <a:endParaRPr sz="1400"/>
          </a:p>
          <a:p>
            <a:pPr lvl="0">
              <a:defRPr sz="1800"/>
            </a:pPr>
            <a:r>
              <a:rPr sz="1400"/>
              <a:t>dedup_inlined_images rewrites inlined images:</a:t>
            </a:r>
            <a:endParaRPr sz="1400"/>
          </a:p>
          <a:p>
            <a:pPr lvl="0">
              <a:defRPr sz="1800"/>
            </a:pPr>
            <a:endParaRPr sz="1400"/>
          </a:p>
          <a:p>
            <a:pPr lvl="0">
              <a:defRPr sz="1800"/>
            </a:pPr>
            <a:r>
              <a:rPr sz="1400"/>
              <a:t>If the image's data URL has not appeared earlier in the page then, if it doesn't already have one an id attribute is generated and added to the tag, then the existing/added id is recorded along with the data URL for comparison with subsequent inlined images.</a:t>
            </a:r>
            <a:endParaRPr sz="1400"/>
          </a:p>
          <a:p>
            <a:pPr lvl="0">
              <a:defRPr sz="1800"/>
            </a:pPr>
            <a:r>
              <a:rPr sz="1400"/>
              <a:t>Otherwise, the &lt;img&gt; tag is replaced with an inline &lt;script&gt; tag that replaces itself with an &lt;img&gt; tag, loading the data URL from the preceding &lt;img&gt; tag with the id matching this tag's data URL.</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lvl="0"/>
          </a:p>
        </p:txBody>
      </p:sp>
      <p:sp>
        <p:nvSpPr>
          <p:cNvPr id="388" name="Shape 388"/>
          <p:cNvSpPr/>
          <p:nvPr>
            <p:ph type="body" sz="quarter" idx="1"/>
          </p:nvPr>
        </p:nvSpPr>
        <p:spPr>
          <a:prstGeom prst="rect">
            <a:avLst/>
          </a:prstGeom>
        </p:spPr>
        <p:txBody>
          <a:bodyPr/>
          <a:lstStyle/>
          <a:p>
            <a:pPr lvl="0">
              <a:defRPr sz="1800"/>
            </a:pPr>
            <a:r>
              <a:rPr sz="1400"/>
              <a:t>defer_javascript tries to defer JavaScript execution until page load. It defers this by changing the type and src attributes of &lt;script&gt; elements on the HTML page to pagespeed_orig_type and pagespeed_orig_src respectively. It also adds a new type attribute whose value is set to text/psajs. A window.onload handler is added to the HTML, which executes all the deferred scripts.</a:t>
            </a:r>
            <a:endParaRPr sz="1400"/>
          </a:p>
          <a:p>
            <a:pPr lvl="0">
              <a:defRPr sz="1800"/>
            </a:pPr>
            <a:endParaRPr sz="1400"/>
          </a:p>
          <a:p>
            <a:pPr lvl="0">
              <a:defRPr sz="1800"/>
            </a:pPr>
            <a:r>
              <a:rPr sz="1400"/>
              <a:t>defer_javascript doesn't defer a script tag if it has the pagespeed_no_defer attribute. This is useful when a script tag needs to be executed while loading the page. For example, a script tag may be updating the main content dynamically as a slideshow of images in the visible content of the page. Usage: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 name="Shape 70"/>
          <p:cNvSpPr/>
          <p:nvPr>
            <p:ph type="sldImg"/>
          </p:nvPr>
        </p:nvSpPr>
        <p:spPr>
          <a:prstGeom prst="rect">
            <a:avLst/>
          </a:prstGeom>
        </p:spPr>
        <p:txBody>
          <a:bodyPr/>
          <a:lstStyle/>
          <a:p>
            <a:pPr lvl="0"/>
          </a:p>
        </p:txBody>
      </p:sp>
      <p:sp>
        <p:nvSpPr>
          <p:cNvPr id="71" name="Shape 71"/>
          <p:cNvSpPr/>
          <p:nvPr>
            <p:ph type="body" sz="quarter" idx="1"/>
          </p:nvPr>
        </p:nvSpPr>
        <p:spPr>
          <a:prstGeom prst="rect">
            <a:avLst/>
          </a:prstGeom>
        </p:spPr>
        <p:txBody>
          <a:bodyPr/>
          <a:lstStyle/>
          <a:p>
            <a:pPr lvl="0">
              <a:defRPr sz="1800"/>
            </a:pPr>
            <a:r>
              <a:rPr sz="1400"/>
              <a:t>1-секундная задержка в загрузке веб-страницы влечет за собой:</a:t>
            </a:r>
            <a:endParaRPr sz="1400"/>
          </a:p>
          <a:p>
            <a:pPr lvl="0">
              <a:defRPr sz="1800"/>
            </a:pPr>
            <a:endParaRPr sz="1400"/>
          </a:p>
          <a:p>
            <a:pPr lvl="0">
              <a:defRPr sz="1800"/>
            </a:pPr>
            <a:r>
              <a:rPr sz="1400"/>
              <a:t>11% - потеря количества просмотров.</a:t>
            </a:r>
            <a:endParaRPr sz="1400"/>
          </a:p>
          <a:p>
            <a:pPr lvl="0">
              <a:defRPr sz="1800"/>
            </a:pPr>
            <a:r>
              <a:rPr sz="1400"/>
              <a:t>16% - потеря удовлетворенности клиентов</a:t>
            </a:r>
            <a:endParaRPr sz="1400"/>
          </a:p>
          <a:p>
            <a:pPr lvl="0">
              <a:defRPr sz="1800"/>
            </a:pPr>
            <a:r>
              <a:rPr sz="1400"/>
              <a:t>7% - потеря конверсии</a:t>
            </a:r>
            <a:endParaRPr sz="1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lvl="0"/>
          </a:p>
        </p:txBody>
      </p:sp>
      <p:sp>
        <p:nvSpPr>
          <p:cNvPr id="392" name="Shape 392"/>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lvl="0"/>
          </a:p>
        </p:txBody>
      </p:sp>
      <p:sp>
        <p:nvSpPr>
          <p:cNvPr id="397" name="Shape 397"/>
          <p:cNvSpPr/>
          <p:nvPr>
            <p:ph type="body" sz="quarter" idx="1"/>
          </p:nvPr>
        </p:nvSpPr>
        <p:spPr>
          <a:prstGeom prst="rect">
            <a:avLst/>
          </a:prstGeom>
        </p:spPr>
        <p:txBody>
          <a:bodyPr/>
          <a:lstStyle/>
          <a:p>
            <a:pPr lvl="0">
              <a:defRPr sz="1800"/>
            </a:pPr>
            <a:r>
              <a:rPr sz="1400"/>
              <a:t>'Extend Cache' seeks to improve the cacheability of a web page's resources without compromising the ability of site owners to change the resources and have those changes propagate to users' browsers.</a:t>
            </a:r>
            <a:endParaRPr sz="1400"/>
          </a:p>
          <a:p>
            <a:pPr lvl="0">
              <a:defRPr sz="1800"/>
            </a:pPr>
            <a:endParaRPr sz="1400"/>
          </a:p>
          <a:p>
            <a:pPr lvl="0">
              <a:defRPr sz="1800"/>
            </a:pPr>
            <a:r>
              <a:rPr sz="1400"/>
              <a:t>This filter is based on the best practice to optimize caching, as applied to the browser.</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lvl="0"/>
          </a:p>
        </p:txBody>
      </p:sp>
      <p:sp>
        <p:nvSpPr>
          <p:cNvPr id="402" name="Shape 402"/>
          <p:cNvSpPr/>
          <p:nvPr>
            <p:ph type="body" sz="quarter" idx="1"/>
          </p:nvPr>
        </p:nvSpPr>
        <p:spPr>
          <a:prstGeom prst="rect">
            <a:avLst/>
          </a:prstGeom>
        </p:spPr>
        <p:txBody>
          <a:bodyPr/>
          <a:lstStyle/>
          <a:p>
            <a:pPr lvl="0">
              <a:defRPr sz="1800"/>
            </a:pPr>
            <a:r>
              <a:rPr sz="1400"/>
              <a:t>Reduce the number of HTTP round-trips by combining multiple CSS resources into one.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lvl="0"/>
          </a:p>
        </p:txBody>
      </p:sp>
      <p:sp>
        <p:nvSpPr>
          <p:cNvPr id="407" name="Shape 407"/>
          <p:cNvSpPr/>
          <p:nvPr>
            <p:ph type="body" sz="quarter" idx="1"/>
          </p:nvPr>
        </p:nvSpPr>
        <p:spPr>
          <a:prstGeom prst="rect">
            <a:avLst/>
          </a:prstGeom>
        </p:spPr>
        <p:txBody>
          <a:bodyPr/>
          <a:lstStyle/>
          <a:p>
            <a:pPr lvl="0">
              <a:defRPr sz="1800"/>
            </a:pPr>
            <a:r>
              <a:rPr sz="1400"/>
              <a:t>Reduce the number of HTTP round-trips by combining multiple CSS resources into one.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lvl="0"/>
          </a:p>
        </p:txBody>
      </p:sp>
      <p:sp>
        <p:nvSpPr>
          <p:cNvPr id="412" name="Shape 412"/>
          <p:cNvSpPr/>
          <p:nvPr>
            <p:ph type="body" sz="quarter" idx="1"/>
          </p:nvPr>
        </p:nvSpPr>
        <p:spPr>
          <a:prstGeom prst="rect">
            <a:avLst/>
          </a:prstGeom>
        </p:spPr>
        <p:txBody>
          <a:bodyPr/>
          <a:lstStyle/>
          <a:p>
            <a:pPr lvl="0">
              <a:defRPr sz="1800"/>
            </a:pPr>
            <a:r>
              <a:rPr sz="1400"/>
              <a:t>Reduce the number of HTTP round-trips by combining multiple CSS resources into one.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lvl="0"/>
          </a:p>
        </p:txBody>
      </p:sp>
      <p:sp>
        <p:nvSpPr>
          <p:cNvPr id="418" name="Shape 418"/>
          <p:cNvSpPr/>
          <p:nvPr>
            <p:ph type="body" sz="quarter" idx="1"/>
          </p:nvPr>
        </p:nvSpPr>
        <p:spPr>
          <a:prstGeom prst="rect">
            <a:avLst/>
          </a:prstGeom>
        </p:spPr>
        <p:txBody>
          <a:bodyPr/>
          <a:lstStyle/>
          <a:p>
            <a:pPr lvl="0">
              <a:defRPr sz="1800"/>
            </a:pPr>
            <a:r>
              <a:rPr sz="1400"/>
              <a:t>Reduce the number of HTTP round-trips by combining multiple CSS resources into one.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lvl="0"/>
          </a:p>
        </p:txBody>
      </p:sp>
      <p:sp>
        <p:nvSpPr>
          <p:cNvPr id="423" name="Shape 423"/>
          <p:cNvSpPr/>
          <p:nvPr>
            <p:ph type="body" sz="quarter" idx="1"/>
          </p:nvPr>
        </p:nvSpPr>
        <p:spPr>
          <a:prstGeom prst="rect">
            <a:avLst/>
          </a:prstGeom>
        </p:spPr>
        <p:txBody>
          <a:bodyPr/>
          <a:lstStyle/>
          <a:p>
            <a:pPr lvl="0">
              <a:defRPr sz="1800"/>
            </a:pPr>
            <a:r>
              <a:rPr sz="1400"/>
              <a:t>Reduce the number of HTTP round-trips by combining multiple CSS resources into one.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lvl="0"/>
          </a:p>
        </p:txBody>
      </p:sp>
      <p:sp>
        <p:nvSpPr>
          <p:cNvPr id="429" name="Shape 429"/>
          <p:cNvSpPr/>
          <p:nvPr>
            <p:ph type="body" sz="quarter" idx="1"/>
          </p:nvPr>
        </p:nvSpPr>
        <p:spPr>
          <a:prstGeom prst="rect">
            <a:avLst/>
          </a:prstGeom>
        </p:spPr>
        <p:txBody>
          <a:bodyPr/>
          <a:lstStyle/>
          <a:p>
            <a:pPr lvl="0">
              <a:defRPr sz="1800"/>
            </a:pPr>
            <a:r>
              <a:rPr sz="1400"/>
              <a:t>информационно-развлекательных систем</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lvl="0"/>
          </a:p>
        </p:txBody>
      </p:sp>
      <p:sp>
        <p:nvSpPr>
          <p:cNvPr id="434" name="Shape 434"/>
          <p:cNvSpPr/>
          <p:nvPr>
            <p:ph type="body" sz="quarter" idx="1"/>
          </p:nvPr>
        </p:nvSpPr>
        <p:spPr>
          <a:prstGeom prst="rect">
            <a:avLst/>
          </a:prstGeom>
        </p:spPr>
        <p:txBody>
          <a:bodyPr/>
          <a:lstStyle/>
          <a:p>
            <a:pPr lvl="0">
              <a:defRPr sz="1800"/>
            </a:pPr>
            <a:r>
              <a:rPr sz="1400"/>
              <a:t>MaxCombinedCssBytes</a:t>
            </a:r>
            <a:endParaRPr sz="1400"/>
          </a:p>
          <a:p>
            <a:pPr lvl="0">
              <a:defRPr sz="1800"/>
            </a:pPr>
            <a:r>
              <a:rPr sz="1400"/>
              <a:t>MaxSegmentLength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74"/>
          <p:cNvSpPr/>
          <p:nvPr>
            <p:ph type="sldImg"/>
          </p:nvPr>
        </p:nvSpPr>
        <p:spPr>
          <a:prstGeom prst="rect">
            <a:avLst/>
          </a:prstGeom>
        </p:spPr>
        <p:txBody>
          <a:bodyPr/>
          <a:lstStyle/>
          <a:p>
            <a:pPr lvl="0"/>
          </a:p>
        </p:txBody>
      </p:sp>
      <p:sp>
        <p:nvSpPr>
          <p:cNvPr id="75" name="Shape 75"/>
          <p:cNvSpPr/>
          <p:nvPr>
            <p:ph type="body" sz="quarter" idx="1"/>
          </p:nvPr>
        </p:nvSpPr>
        <p:spPr>
          <a:prstGeom prst="rect">
            <a:avLst/>
          </a:prstGeom>
        </p:spPr>
        <p:txBody>
          <a:bodyPr/>
          <a:lstStyle/>
          <a:p>
            <a:pPr lvl="0">
              <a:defRPr sz="1800"/>
            </a:pPr>
            <a:r>
              <a:rPr sz="1400"/>
              <a:t>1-секундная задержка в загрузке веб-страницы влечет за собой:</a:t>
            </a:r>
            <a:endParaRPr sz="1400"/>
          </a:p>
          <a:p>
            <a:pPr lvl="0">
              <a:defRPr sz="1800"/>
            </a:pPr>
            <a:endParaRPr sz="1400"/>
          </a:p>
          <a:p>
            <a:pPr lvl="0">
              <a:defRPr sz="1800"/>
            </a:pPr>
            <a:r>
              <a:rPr sz="1400"/>
              <a:t>11% - потеря количества просмотров.</a:t>
            </a:r>
            <a:endParaRPr sz="1400"/>
          </a:p>
          <a:p>
            <a:pPr lvl="0">
              <a:defRPr sz="1800"/>
            </a:pPr>
            <a:r>
              <a:rPr sz="1400"/>
              <a:t>16% - потеря удовлетворенности клиентов</a:t>
            </a:r>
            <a:endParaRPr sz="1400"/>
          </a:p>
          <a:p>
            <a:pPr lvl="0">
              <a:defRPr sz="1800"/>
            </a:pPr>
            <a:r>
              <a:rPr sz="1400"/>
              <a:t>7% - потеря конверсии</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sldImg"/>
          </p:nvPr>
        </p:nvSpPr>
        <p:spPr>
          <a:prstGeom prst="rect">
            <a:avLst/>
          </a:prstGeom>
        </p:spPr>
        <p:txBody>
          <a:bodyPr/>
          <a:lstStyle/>
          <a:p>
            <a:pPr lvl="0"/>
          </a:p>
        </p:txBody>
      </p:sp>
      <p:sp>
        <p:nvSpPr>
          <p:cNvPr id="79" name="Shape 79"/>
          <p:cNvSpPr/>
          <p:nvPr>
            <p:ph type="body" sz="quarter" idx="1"/>
          </p:nvPr>
        </p:nvSpPr>
        <p:spPr>
          <a:prstGeom prst="rect">
            <a:avLst/>
          </a:prstGeom>
        </p:spPr>
        <p:txBody>
          <a:bodyPr/>
          <a:lstStyle/>
          <a:p>
            <a:pPr lvl="0">
              <a:defRPr sz="1800"/>
            </a:pPr>
            <a:r>
              <a:rPr sz="1400"/>
              <a:t>Shopzilla ускорить среднее время загрузки страницы из 6 секунд до 1,2 секунд, а увеличение доходов на 12% и просмотров страниц на 25%.</a:t>
            </a:r>
            <a:endParaRPr sz="1400"/>
          </a:p>
          <a:p>
            <a:pPr lvl="0">
              <a:defRPr sz="1800"/>
            </a:pPr>
            <a:r>
              <a:rPr sz="1400"/>
              <a:t>Amazon увеличил выручку на 1% за каждые 100 мс улучшения (так же, как Walmart).</a:t>
            </a:r>
            <a:endParaRPr sz="1400"/>
          </a:p>
          <a:p>
            <a:pPr lvl="0">
              <a:defRPr sz="1800"/>
            </a:pPr>
            <a:r>
              <a:rPr sz="1400"/>
              <a:t>Yahoo увеличение трафика на 9% за каждые 400 мс улучшения.</a:t>
            </a:r>
            <a:endParaRPr sz="1400"/>
          </a:p>
          <a:p>
            <a:pPr lvl="0">
              <a:defRPr sz="1800"/>
            </a:pPr>
            <a:r>
              <a:rPr sz="1400"/>
              <a:t>Наконец, Mozilla получили 60 миллионов больше Firefox загрузок в год, делая свои страницы 2,2 секунды быстрее.</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sldImg"/>
          </p:nvPr>
        </p:nvSpPr>
        <p:spPr>
          <a:prstGeom prst="rect">
            <a:avLst/>
          </a:prstGeom>
        </p:spPr>
        <p:txBody>
          <a:bodyPr/>
          <a:lstStyle/>
          <a:p>
            <a:pPr lvl="0"/>
          </a:p>
        </p:txBody>
      </p:sp>
      <p:sp>
        <p:nvSpPr>
          <p:cNvPr id="92" name="Shape 92"/>
          <p:cNvSpPr/>
          <p:nvPr>
            <p:ph type="body" sz="quarter" idx="1"/>
          </p:nvPr>
        </p:nvSpPr>
        <p:spPr>
          <a:prstGeom prst="rect">
            <a:avLst/>
          </a:prstGeom>
        </p:spPr>
        <p:txBody>
          <a:bodyPr/>
          <a:lstStyle/>
          <a:p>
            <a:pPr lvl="0">
              <a:defRPr sz="1800"/>
            </a:pPr>
            <a:r>
              <a:rPr sz="1400"/>
              <a:t>мы все ждем такой реакции пользователя</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 name="Shape 95"/>
          <p:cNvSpPr/>
          <p:nvPr>
            <p:ph type="sldImg"/>
          </p:nvPr>
        </p:nvSpPr>
        <p:spPr>
          <a:prstGeom prst="rect">
            <a:avLst/>
          </a:prstGeom>
        </p:spPr>
        <p:txBody>
          <a:bodyPr/>
          <a:lstStyle/>
          <a:p>
            <a:pPr lvl="0"/>
          </a:p>
        </p:txBody>
      </p:sp>
      <p:sp>
        <p:nvSpPr>
          <p:cNvPr id="96" name="Shape 96"/>
          <p:cNvSpPr/>
          <p:nvPr>
            <p:ph type="body" sz="quarter" idx="1"/>
          </p:nvPr>
        </p:nvSpPr>
        <p:spPr>
          <a:prstGeom prst="rect">
            <a:avLst/>
          </a:prstGeom>
        </p:spPr>
        <p:txBody>
          <a:bodyPr/>
          <a:lstStyle/>
          <a:p>
            <a:pPr lvl="0">
              <a:defRPr sz="1800"/>
            </a:pPr>
            <a:r>
              <a:rPr sz="1400"/>
              <a:t>а что мы зачастую получаем</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ítulo e Subtítu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Shape 12"/>
          <p:cNvSpPr/>
          <p:nvPr>
            <p:ph type="title"/>
          </p:nvPr>
        </p:nvSpPr>
        <p:spPr>
          <a:xfrm>
            <a:off x="927946" y="4084320"/>
            <a:ext cx="11148908" cy="1178561"/>
          </a:xfrm>
          <a:prstGeom prst="rect">
            <a:avLst/>
          </a:prstGeom>
        </p:spPr>
        <p:txBody>
          <a:bodyPr/>
          <a:lstStyle>
            <a:lvl1pPr>
              <a:defRPr sz="10200"/>
            </a:lvl1pPr>
          </a:lstStyle>
          <a:p>
            <a:pPr lvl="0">
              <a:defRPr sz="1800">
                <a:solidFill>
                  <a:srgbClr val="000000"/>
                </a:solidFill>
              </a:defRPr>
            </a:pPr>
            <a:r>
              <a:rPr sz="10200">
                <a:solidFill>
                  <a:srgbClr val="FFFFFF"/>
                </a:solidFill>
              </a:rPr>
              <a:t>Title Text</a:t>
            </a:r>
          </a:p>
        </p:txBody>
      </p:sp>
      <p:sp>
        <p:nvSpPr>
          <p:cNvPr id="13" name="Shape 13"/>
          <p:cNvSpPr/>
          <p:nvPr>
            <p:ph type="body" idx="1"/>
          </p:nvPr>
        </p:nvSpPr>
        <p:spPr>
          <a:xfrm>
            <a:off x="3955626" y="5256106"/>
            <a:ext cx="5100321" cy="325121"/>
          </a:xfrm>
          <a:prstGeom prst="rect">
            <a:avLst/>
          </a:prstGeom>
          <a:solidFill>
            <a:srgbClr val="D82042"/>
          </a:solidFill>
        </p:spPr>
        <p:txBody>
          <a:bodyPr lIns="0" tIns="0" rIns="0" bIns="0"/>
          <a:lstStyle/>
          <a:p>
            <a:pPr lvl="0">
              <a:defRPr>
                <a:solidFill>
                  <a:srgbClr val="000000"/>
                </a:solidFill>
              </a:defRPr>
            </a:pPr>
            <a:r>
              <a:rPr>
                <a:solidFill>
                  <a:srgbClr val="FFFFFF"/>
                </a:solidFill>
              </a:rPr>
              <a:t>Body Level One</a:t>
            </a:r>
            <a:endParaRPr>
              <a:solidFill>
                <a:srgbClr val="FFFFFF"/>
              </a:solidFill>
            </a:endParaRPr>
          </a:p>
          <a:p>
            <a:pPr lvl="1">
              <a:defRPr>
                <a:solidFill>
                  <a:srgbClr val="000000"/>
                </a:solidFill>
              </a:defRPr>
            </a:pPr>
            <a:r>
              <a:rPr>
                <a:solidFill>
                  <a:srgbClr val="FFFFFF"/>
                </a:solidFill>
              </a:rPr>
              <a:t>Body Level Two</a:t>
            </a:r>
            <a:endParaRPr>
              <a:solidFill>
                <a:srgbClr val="FFFFFF"/>
              </a:solidFill>
            </a:endParaRPr>
          </a:p>
          <a:p>
            <a:pPr lvl="2">
              <a:defRPr>
                <a:solidFill>
                  <a:srgbClr val="000000"/>
                </a:solidFill>
              </a:defRPr>
            </a:pPr>
            <a:r>
              <a:rPr>
                <a:solidFill>
                  <a:srgbClr val="FFFFFF"/>
                </a:solidFill>
              </a:rPr>
              <a:t>Body Level Three</a:t>
            </a:r>
            <a:endParaRPr>
              <a:solidFill>
                <a:srgbClr val="FFFFFF"/>
              </a:solidFill>
            </a:endParaRPr>
          </a:p>
          <a:p>
            <a:pPr lvl="3">
              <a:defRPr>
                <a:solidFill>
                  <a:srgbClr val="000000"/>
                </a:solidFill>
              </a:defRPr>
            </a:pPr>
            <a:r>
              <a:rPr>
                <a:solidFill>
                  <a:srgbClr val="FFFFFF"/>
                </a:solidFill>
              </a:rPr>
              <a:t>Body Level Four</a:t>
            </a:r>
            <a:endParaRPr>
              <a:solidFill>
                <a:srgbClr val="FFFFFF"/>
              </a:solidFill>
            </a:endParaRPr>
          </a:p>
          <a:p>
            <a:pPr lvl="4">
              <a:defRPr>
                <a:solidFill>
                  <a:srgbClr val="000000"/>
                </a:solidFill>
              </a:defRPr>
            </a:pPr>
            <a:r>
              <a:rPr>
                <a:solidFill>
                  <a:srgbClr val="FFFFFF"/>
                </a:solidFill>
              </a:rPr>
              <a:t>Body Level Five</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Chap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 name="Shape 15"/>
          <p:cNvSpPr/>
          <p:nvPr>
            <p:ph type="title"/>
          </p:nvPr>
        </p:nvSpPr>
        <p:spPr>
          <a:xfrm>
            <a:off x="657013" y="2736426"/>
            <a:ext cx="6942667" cy="2317222"/>
          </a:xfrm>
          <a:prstGeom prst="rect">
            <a:avLst/>
          </a:prstGeom>
        </p:spPr>
        <p:txBody>
          <a:bodyPr lIns="27093" tIns="27093" rIns="27093" bIns="27093" anchor="ctr"/>
          <a:lstStyle>
            <a:lvl1pPr algn="l">
              <a:defRPr sz="14000">
                <a:latin typeface="Bebas Neue Cyrillic"/>
                <a:ea typeface="Bebas Neue Cyrillic"/>
                <a:cs typeface="Bebas Neue Cyrillic"/>
                <a:sym typeface="Bebas Neue Cyrillic"/>
              </a:defRPr>
            </a:lvl1pPr>
          </a:lstStyle>
          <a:p>
            <a:pPr lvl="0">
              <a:defRPr sz="1800">
                <a:solidFill>
                  <a:srgbClr val="000000"/>
                </a:solidFill>
              </a:defRPr>
            </a:pPr>
            <a:r>
              <a:rPr sz="14000">
                <a:solidFill>
                  <a:srgbClr val="FFFFFF"/>
                </a:solidFill>
              </a:rPr>
              <a:t>Title Text</a:t>
            </a:r>
          </a:p>
        </p:txBody>
      </p:sp>
      <p:sp>
        <p:nvSpPr>
          <p:cNvPr id="16" name="Shape 16"/>
          <p:cNvSpPr/>
          <p:nvPr>
            <p:ph type="body" idx="1"/>
          </p:nvPr>
        </p:nvSpPr>
        <p:spPr>
          <a:xfrm>
            <a:off x="934719" y="4958079"/>
            <a:ext cx="6942668" cy="2008004"/>
          </a:xfrm>
          <a:prstGeom prst="rect">
            <a:avLst/>
          </a:prstGeom>
        </p:spPr>
        <p:txBody>
          <a:bodyPr/>
          <a:lstStyle>
            <a:lvl1pPr algn="l">
              <a:defRPr sz="5000">
                <a:latin typeface="ISOCPEUR"/>
                <a:ea typeface="ISOCPEUR"/>
                <a:cs typeface="ISOCPEUR"/>
                <a:sym typeface="ISOCPEUR"/>
              </a:defRPr>
            </a:lvl1pPr>
            <a:lvl2pPr algn="l">
              <a:defRPr sz="5000">
                <a:latin typeface="ISOCPEUR"/>
                <a:ea typeface="ISOCPEUR"/>
                <a:cs typeface="ISOCPEUR"/>
                <a:sym typeface="ISOCPEUR"/>
              </a:defRPr>
            </a:lvl2pPr>
            <a:lvl3pPr algn="l">
              <a:defRPr sz="5000">
                <a:latin typeface="ISOCPEUR"/>
                <a:ea typeface="ISOCPEUR"/>
                <a:cs typeface="ISOCPEUR"/>
                <a:sym typeface="ISOCPEUR"/>
              </a:defRPr>
            </a:lvl3pPr>
            <a:lvl4pPr algn="l">
              <a:defRPr sz="5000">
                <a:latin typeface="ISOCPEUR"/>
                <a:ea typeface="ISOCPEUR"/>
                <a:cs typeface="ISOCPEUR"/>
                <a:sym typeface="ISOCPEUR"/>
              </a:defRPr>
            </a:lvl4pPr>
            <a:lvl5pPr algn="l">
              <a:defRPr sz="5000">
                <a:latin typeface="ISOCPEUR"/>
                <a:ea typeface="ISOCPEUR"/>
                <a:cs typeface="ISOCPEUR"/>
                <a:sym typeface="ISOCPEUR"/>
              </a:defRPr>
            </a:lvl5pPr>
          </a:lstStyle>
          <a:p>
            <a:pPr lvl="0">
              <a:defRPr sz="1800">
                <a:solidFill>
                  <a:srgbClr val="000000"/>
                </a:solidFill>
              </a:defRPr>
            </a:pPr>
            <a:r>
              <a:rPr sz="5000">
                <a:solidFill>
                  <a:srgbClr val="FFFFFF"/>
                </a:solidFill>
              </a:rPr>
              <a:t>Body Level One</a:t>
            </a:r>
            <a:endParaRPr sz="5000">
              <a:solidFill>
                <a:srgbClr val="FFFFFF"/>
              </a:solidFill>
            </a:endParaRPr>
          </a:p>
          <a:p>
            <a:pPr lvl="1">
              <a:defRPr sz="1800">
                <a:solidFill>
                  <a:srgbClr val="000000"/>
                </a:solidFill>
              </a:defRPr>
            </a:pPr>
            <a:r>
              <a:rPr sz="5000">
                <a:solidFill>
                  <a:srgbClr val="FFFFFF"/>
                </a:solidFill>
              </a:rPr>
              <a:t>Body Level Two</a:t>
            </a:r>
            <a:endParaRPr sz="5000">
              <a:solidFill>
                <a:srgbClr val="FFFFFF"/>
              </a:solidFill>
            </a:endParaRPr>
          </a:p>
          <a:p>
            <a:pPr lvl="2">
              <a:defRPr sz="1800">
                <a:solidFill>
                  <a:srgbClr val="000000"/>
                </a:solidFill>
              </a:defRPr>
            </a:pPr>
            <a:r>
              <a:rPr sz="5000">
                <a:solidFill>
                  <a:srgbClr val="FFFFFF"/>
                </a:solidFill>
              </a:rPr>
              <a:t>Body Level Three</a:t>
            </a:r>
            <a:endParaRPr sz="5000">
              <a:solidFill>
                <a:srgbClr val="FFFFFF"/>
              </a:solidFill>
            </a:endParaRPr>
          </a:p>
          <a:p>
            <a:pPr lvl="3">
              <a:defRPr sz="1800">
                <a:solidFill>
                  <a:srgbClr val="000000"/>
                </a:solidFill>
              </a:defRPr>
            </a:pPr>
            <a:r>
              <a:rPr sz="5000">
                <a:solidFill>
                  <a:srgbClr val="FFFFFF"/>
                </a:solidFill>
              </a:rPr>
              <a:t>Body Level Four</a:t>
            </a:r>
            <a:endParaRPr sz="5000">
              <a:solidFill>
                <a:srgbClr val="FFFFFF"/>
              </a:solidFill>
            </a:endParaRPr>
          </a:p>
          <a:p>
            <a:pPr lvl="4">
              <a:defRPr sz="1800">
                <a:solidFill>
                  <a:srgbClr val="000000"/>
                </a:solidFill>
              </a:defRPr>
            </a:pPr>
            <a:r>
              <a:rPr sz="50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Content Compan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 name="Shape 18"/>
          <p:cNvSpPr/>
          <p:nvPr>
            <p:ph type="title"/>
          </p:nvPr>
        </p:nvSpPr>
        <p:spPr>
          <a:xfrm>
            <a:off x="927946" y="1659466"/>
            <a:ext cx="11148908" cy="1389963"/>
          </a:xfrm>
          <a:prstGeom prst="rect">
            <a:avLst/>
          </a:prstGeom>
        </p:spPr>
        <p:txBody>
          <a:bodyPr/>
          <a:lstStyle>
            <a:lvl1pPr>
              <a:defRPr sz="11400"/>
            </a:lvl1pPr>
          </a:lstStyle>
          <a:p>
            <a:pPr lvl="0">
              <a:defRPr sz="1800">
                <a:solidFill>
                  <a:srgbClr val="000000"/>
                </a:solidFill>
              </a:defRPr>
            </a:pPr>
            <a:r>
              <a:rPr sz="11400">
                <a:solidFill>
                  <a:srgbClr val="FFFFFF"/>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Content Reports">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lvl="0">
              <a:defRPr sz="1800">
                <a:solidFill>
                  <a:srgbClr val="000000"/>
                </a:solidFill>
              </a:defRPr>
            </a:pPr>
            <a:r>
              <a:rPr sz="4400">
                <a:solidFill>
                  <a:srgbClr val="FFFFFF"/>
                </a:solidFill>
              </a:rPr>
              <a:t>Title Text</a:t>
            </a:r>
          </a:p>
        </p:txBody>
      </p:sp>
      <p:sp>
        <p:nvSpPr>
          <p:cNvPr id="21" name="Shape 21"/>
          <p:cNvSpPr/>
          <p:nvPr>
            <p:ph type="body" idx="1"/>
          </p:nvPr>
        </p:nvSpPr>
        <p:spPr>
          <a:prstGeom prst="rect">
            <a:avLst/>
          </a:prstGeom>
        </p:spPr>
        <p:txBody>
          <a:bodyPr/>
          <a:lstStyle/>
          <a:p>
            <a:pPr lvl="0">
              <a:defRPr>
                <a:solidFill>
                  <a:srgbClr val="000000"/>
                </a:solidFill>
              </a:defRPr>
            </a:pPr>
            <a:r>
              <a:rPr>
                <a:solidFill>
                  <a:srgbClr val="FFFFFF"/>
                </a:solidFill>
              </a:rPr>
              <a:t>Body Level One</a:t>
            </a:r>
            <a:endParaRPr>
              <a:solidFill>
                <a:srgbClr val="FFFFFF"/>
              </a:solidFill>
            </a:endParaRPr>
          </a:p>
          <a:p>
            <a:pPr lvl="1">
              <a:defRPr>
                <a:solidFill>
                  <a:srgbClr val="000000"/>
                </a:solidFill>
              </a:defRPr>
            </a:pPr>
            <a:r>
              <a:rPr>
                <a:solidFill>
                  <a:srgbClr val="FFFFFF"/>
                </a:solidFill>
              </a:rPr>
              <a:t>Body Level Two</a:t>
            </a:r>
            <a:endParaRPr>
              <a:solidFill>
                <a:srgbClr val="FFFFFF"/>
              </a:solidFill>
            </a:endParaRPr>
          </a:p>
          <a:p>
            <a:pPr lvl="2">
              <a:defRPr>
                <a:solidFill>
                  <a:srgbClr val="000000"/>
                </a:solidFill>
              </a:defRPr>
            </a:pPr>
            <a:r>
              <a:rPr>
                <a:solidFill>
                  <a:srgbClr val="FFFFFF"/>
                </a:solidFill>
              </a:rPr>
              <a:t>Body Level Three</a:t>
            </a:r>
            <a:endParaRPr>
              <a:solidFill>
                <a:srgbClr val="FFFFFF"/>
              </a:solidFill>
            </a:endParaRPr>
          </a:p>
          <a:p>
            <a:pPr lvl="3">
              <a:defRPr>
                <a:solidFill>
                  <a:srgbClr val="000000"/>
                </a:solidFill>
              </a:defRPr>
            </a:pPr>
            <a:r>
              <a:rPr>
                <a:solidFill>
                  <a:srgbClr val="FFFFFF"/>
                </a:solidFill>
              </a:rPr>
              <a:t>Body Level Four</a:t>
            </a:r>
            <a:endParaRPr>
              <a:solidFill>
                <a:srgbClr val="FFFFFF"/>
              </a:solidFill>
            </a:endParaRPr>
          </a:p>
          <a:p>
            <a:pPr lvl="4">
              <a:defRPr>
                <a:solidFill>
                  <a:srgbClr val="000000"/>
                </a:solidFill>
              </a:defRPr>
            </a:pPr>
            <a:r>
              <a:rPr>
                <a:solidFill>
                  <a:srgbClr val="FFFFFF"/>
                </a:solidFill>
              </a:rPr>
              <a:t>Body Level Five</a:t>
            </a:r>
          </a:p>
        </p:txBody>
      </p:sp>
      <p:sp>
        <p:nvSpPr>
          <p:cNvPr id="22" name="Shape 2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ntent Char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 name="Shape 24"/>
          <p:cNvSpPr/>
          <p:nvPr>
            <p:ph type="title"/>
          </p:nvPr>
        </p:nvSpPr>
        <p:spPr>
          <a:prstGeom prst="rect">
            <a:avLst/>
          </a:prstGeom>
        </p:spPr>
        <p:txBody>
          <a:bodyPr/>
          <a:lstStyle/>
          <a:p>
            <a:pPr lvl="0">
              <a:defRPr sz="1800">
                <a:solidFill>
                  <a:srgbClr val="000000"/>
                </a:solidFill>
              </a:defRPr>
            </a:pPr>
            <a:r>
              <a:rPr sz="4400">
                <a:solidFill>
                  <a:srgbClr val="FFFFFF"/>
                </a:solidFill>
              </a:rPr>
              <a:t>Title Text</a:t>
            </a:r>
          </a:p>
        </p:txBody>
      </p:sp>
      <p:sp>
        <p:nvSpPr>
          <p:cNvPr id="25" name="Shape 25"/>
          <p:cNvSpPr/>
          <p:nvPr>
            <p:ph type="body" idx="1"/>
          </p:nvPr>
        </p:nvSpPr>
        <p:spPr>
          <a:prstGeom prst="rect">
            <a:avLst/>
          </a:prstGeom>
        </p:spPr>
        <p:txBody>
          <a:bodyPr/>
          <a:lstStyle/>
          <a:p>
            <a:pPr lvl="0">
              <a:defRPr>
                <a:solidFill>
                  <a:srgbClr val="000000"/>
                </a:solidFill>
              </a:defRPr>
            </a:pPr>
            <a:r>
              <a:rPr>
                <a:solidFill>
                  <a:srgbClr val="FFFFFF"/>
                </a:solidFill>
              </a:rPr>
              <a:t>Body Level One</a:t>
            </a:r>
            <a:endParaRPr>
              <a:solidFill>
                <a:srgbClr val="FFFFFF"/>
              </a:solidFill>
            </a:endParaRPr>
          </a:p>
          <a:p>
            <a:pPr lvl="1">
              <a:defRPr>
                <a:solidFill>
                  <a:srgbClr val="000000"/>
                </a:solidFill>
              </a:defRPr>
            </a:pPr>
            <a:r>
              <a:rPr>
                <a:solidFill>
                  <a:srgbClr val="FFFFFF"/>
                </a:solidFill>
              </a:rPr>
              <a:t>Body Level Two</a:t>
            </a:r>
            <a:endParaRPr>
              <a:solidFill>
                <a:srgbClr val="FFFFFF"/>
              </a:solidFill>
            </a:endParaRPr>
          </a:p>
          <a:p>
            <a:pPr lvl="2">
              <a:defRPr>
                <a:solidFill>
                  <a:srgbClr val="000000"/>
                </a:solidFill>
              </a:defRPr>
            </a:pPr>
            <a:r>
              <a:rPr>
                <a:solidFill>
                  <a:srgbClr val="FFFFFF"/>
                </a:solidFill>
              </a:rPr>
              <a:t>Body Level Three</a:t>
            </a:r>
            <a:endParaRPr>
              <a:solidFill>
                <a:srgbClr val="FFFFFF"/>
              </a:solidFill>
            </a:endParaRPr>
          </a:p>
          <a:p>
            <a:pPr lvl="3">
              <a:defRPr>
                <a:solidFill>
                  <a:srgbClr val="000000"/>
                </a:solidFill>
              </a:defRPr>
            </a:pPr>
            <a:r>
              <a:rPr>
                <a:solidFill>
                  <a:srgbClr val="FFFFFF"/>
                </a:solidFill>
              </a:rPr>
              <a:t>Body Level Four</a:t>
            </a:r>
            <a:endParaRPr>
              <a:solidFill>
                <a:srgbClr val="FFFFFF"/>
              </a:solidFill>
            </a:endParaRPr>
          </a:p>
          <a:p>
            <a:pPr lvl="4">
              <a:defRPr>
                <a:solidFill>
                  <a:srgbClr val="000000"/>
                </a:solidFill>
              </a:defRPr>
            </a:pPr>
            <a:r>
              <a:rPr>
                <a:solidFill>
                  <a:srgbClr val="FFFFFF"/>
                </a:solidFill>
              </a:rPr>
              <a:t>Body Level Five</a:t>
            </a:r>
          </a:p>
        </p:txBody>
      </p:sp>
      <p:sp>
        <p:nvSpPr>
          <p:cNvPr id="26" name="Shape 2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Content Contac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 name="Shape 28"/>
          <p:cNvSpPr/>
          <p:nvPr/>
        </p:nvSpPr>
        <p:spPr>
          <a:xfrm>
            <a:off x="494453" y="2323253"/>
            <a:ext cx="5060303" cy="623147"/>
          </a:xfrm>
          <a:prstGeom prst="rect">
            <a:avLst/>
          </a:prstGeom>
          <a:solidFill>
            <a:srgbClr val="D82042"/>
          </a:solidFill>
          <a:ln w="3175">
            <a:miter lim="400000"/>
          </a:ln>
          <a:extLst>
            <a:ext uri="{C572A759-6A51-4108-AA02-DFA0A04FC94B}">
              <ma14:wrappingTextBoxFlag xmlns:ma14="http://schemas.microsoft.com/office/mac/drawingml/2011/main" val="1"/>
            </a:ext>
          </a:extLst>
        </p:spPr>
        <p:txBody>
          <a:bodyPr lIns="33866" tIns="33866" rIns="33866" bIns="33866" anchor="ctr"/>
          <a:lstStyle/>
          <a:p>
            <a:pPr lvl="0">
              <a:lnSpc>
                <a:spcPct val="50000"/>
              </a:lnSpc>
              <a:defRPr sz="1800"/>
            </a:pPr>
            <a:r>
              <a:rPr sz="3400">
                <a:solidFill>
                  <a:srgbClr val="FFFFFF"/>
                </a:solidFill>
                <a:latin typeface="ISOCPEUR"/>
                <a:ea typeface="ISOCPEUR"/>
                <a:cs typeface="ISOCPEUR"/>
                <a:sym typeface="ISOCPEUR"/>
              </a:rPr>
              <a:t>@nedud @html5by</a:t>
            </a:r>
            <a:endParaRPr sz="3400">
              <a:solidFill>
                <a:srgbClr val="FFFFFF"/>
              </a:solidFill>
              <a:latin typeface="ISOCPEUR"/>
              <a:ea typeface="ISOCPEUR"/>
              <a:cs typeface="ISOCPEUR"/>
              <a:sym typeface="ISOCPEUR"/>
            </a:endParaRPr>
          </a:p>
          <a:p>
            <a:pPr lvl="0">
              <a:lnSpc>
                <a:spcPct val="50000"/>
              </a:lnSpc>
              <a:defRPr sz="1800"/>
            </a:pPr>
            <a:endParaRPr sz="3400">
              <a:solidFill>
                <a:srgbClr val="FFFFFF"/>
              </a:solidFill>
              <a:latin typeface="ISOCPEUR"/>
              <a:ea typeface="ISOCPEUR"/>
              <a:cs typeface="ISOCPEUR"/>
              <a:sym typeface="ISOCPEUR"/>
            </a:endParaRPr>
          </a:p>
        </p:txBody>
      </p:sp>
      <p:sp>
        <p:nvSpPr>
          <p:cNvPr id="29" name="Shape 29"/>
          <p:cNvSpPr/>
          <p:nvPr>
            <p:ph type="title"/>
          </p:nvPr>
        </p:nvSpPr>
        <p:spPr>
          <a:xfrm>
            <a:off x="657013" y="965199"/>
            <a:ext cx="11148908" cy="623148"/>
          </a:xfrm>
          <a:prstGeom prst="rect">
            <a:avLst/>
          </a:prstGeom>
        </p:spPr>
        <p:txBody>
          <a:bodyPr/>
          <a:lstStyle/>
          <a:p>
            <a:pPr lvl="0">
              <a:defRPr sz="1800">
                <a:solidFill>
                  <a:srgbClr val="000000"/>
                </a:solidFill>
              </a:defRPr>
            </a:pPr>
            <a:r>
              <a:rPr sz="4400">
                <a:solidFill>
                  <a:srgbClr val="FFFFFF"/>
                </a:solidFill>
              </a:rPr>
              <a:t>Title Text</a:t>
            </a:r>
          </a:p>
        </p:txBody>
      </p:sp>
      <p:sp>
        <p:nvSpPr>
          <p:cNvPr id="30" name="Shape 30"/>
          <p:cNvSpPr/>
          <p:nvPr>
            <p:ph type="body" idx="1"/>
          </p:nvPr>
        </p:nvSpPr>
        <p:spPr>
          <a:prstGeom prst="rect">
            <a:avLst/>
          </a:prstGeom>
        </p:spPr>
        <p:txBody>
          <a:bodyPr/>
          <a:lstStyle/>
          <a:p>
            <a:pPr lvl="0">
              <a:defRPr>
                <a:solidFill>
                  <a:srgbClr val="000000"/>
                </a:solidFill>
              </a:defRPr>
            </a:pPr>
            <a:r>
              <a:rPr>
                <a:solidFill>
                  <a:srgbClr val="FFFFFF"/>
                </a:solidFill>
              </a:rPr>
              <a:t>Body Level One</a:t>
            </a:r>
            <a:endParaRPr>
              <a:solidFill>
                <a:srgbClr val="FFFFFF"/>
              </a:solidFill>
            </a:endParaRPr>
          </a:p>
          <a:p>
            <a:pPr lvl="1">
              <a:defRPr>
                <a:solidFill>
                  <a:srgbClr val="000000"/>
                </a:solidFill>
              </a:defRPr>
            </a:pPr>
            <a:r>
              <a:rPr>
                <a:solidFill>
                  <a:srgbClr val="FFFFFF"/>
                </a:solidFill>
              </a:rPr>
              <a:t>Body Level Two</a:t>
            </a:r>
            <a:endParaRPr>
              <a:solidFill>
                <a:srgbClr val="FFFFFF"/>
              </a:solidFill>
            </a:endParaRPr>
          </a:p>
          <a:p>
            <a:pPr lvl="2">
              <a:defRPr>
                <a:solidFill>
                  <a:srgbClr val="000000"/>
                </a:solidFill>
              </a:defRPr>
            </a:pPr>
            <a:r>
              <a:rPr>
                <a:solidFill>
                  <a:srgbClr val="FFFFFF"/>
                </a:solidFill>
              </a:rPr>
              <a:t>Body Level Three</a:t>
            </a:r>
            <a:endParaRPr>
              <a:solidFill>
                <a:srgbClr val="FFFFFF"/>
              </a:solidFill>
            </a:endParaRPr>
          </a:p>
          <a:p>
            <a:pPr lvl="3">
              <a:defRPr>
                <a:solidFill>
                  <a:srgbClr val="000000"/>
                </a:solidFill>
              </a:defRPr>
            </a:pPr>
            <a:r>
              <a:rPr>
                <a:solidFill>
                  <a:srgbClr val="FFFFFF"/>
                </a:solidFill>
              </a:rPr>
              <a:t>Body Level Four</a:t>
            </a:r>
            <a:endParaRPr>
              <a:solidFill>
                <a:srgbClr val="FFFFFF"/>
              </a:solidFill>
            </a:endParaRPr>
          </a:p>
          <a:p>
            <a:pPr lvl="4">
              <a:defRPr>
                <a:solidFill>
                  <a:srgbClr val="000000"/>
                </a:solidFill>
              </a:defRPr>
            </a:pPr>
            <a:r>
              <a:rPr>
                <a:solidFill>
                  <a:srgbClr val="FFFFFF"/>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Chap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hape 32"/>
          <p:cNvSpPr/>
          <p:nvPr>
            <p:ph type="title"/>
          </p:nvPr>
        </p:nvSpPr>
        <p:spPr>
          <a:xfrm>
            <a:off x="909319" y="2289042"/>
            <a:ext cx="6942668" cy="2814850"/>
          </a:xfrm>
          <a:prstGeom prst="rect">
            <a:avLst/>
          </a:prstGeom>
        </p:spPr>
        <p:txBody>
          <a:bodyPr lIns="27093" tIns="27093" rIns="27093" bIns="27093" anchor="ctr"/>
          <a:lstStyle>
            <a:lvl1pPr algn="l">
              <a:defRPr sz="14000">
                <a:latin typeface="Bebas Neue Cyrillic"/>
                <a:ea typeface="Bebas Neue Cyrillic"/>
                <a:cs typeface="Bebas Neue Cyrillic"/>
                <a:sym typeface="Bebas Neue Cyrillic"/>
              </a:defRPr>
            </a:lvl1pPr>
          </a:lstStyle>
          <a:p>
            <a:pPr lvl="0">
              <a:defRPr sz="1800">
                <a:solidFill>
                  <a:srgbClr val="000000"/>
                </a:solidFill>
              </a:defRPr>
            </a:pPr>
            <a:r>
              <a:rPr sz="14000">
                <a:solidFill>
                  <a:srgbClr val="FFFFFF"/>
                </a:solidFill>
              </a:rPr>
              <a:t>Title Text</a:t>
            </a:r>
          </a:p>
        </p:txBody>
      </p:sp>
      <p:sp>
        <p:nvSpPr>
          <p:cNvPr id="33" name="Shape 33"/>
          <p:cNvSpPr/>
          <p:nvPr>
            <p:ph type="body" idx="1"/>
          </p:nvPr>
        </p:nvSpPr>
        <p:spPr>
          <a:xfrm>
            <a:off x="1112519" y="5013959"/>
            <a:ext cx="7409711" cy="2814851"/>
          </a:xfrm>
          <a:prstGeom prst="rect">
            <a:avLst/>
          </a:prstGeom>
        </p:spPr>
        <p:txBody>
          <a:bodyPr/>
          <a:lstStyle>
            <a:lvl1pPr algn="l">
              <a:defRPr sz="4000">
                <a:latin typeface="ISOCPEUR"/>
                <a:ea typeface="ISOCPEUR"/>
                <a:cs typeface="ISOCPEUR"/>
                <a:sym typeface="ISOCPEUR"/>
              </a:defRPr>
            </a:lvl1pPr>
            <a:lvl2pPr algn="l">
              <a:defRPr sz="4000">
                <a:latin typeface="ISOCPEUR"/>
                <a:ea typeface="ISOCPEUR"/>
                <a:cs typeface="ISOCPEUR"/>
                <a:sym typeface="ISOCPEUR"/>
              </a:defRPr>
            </a:lvl2pPr>
            <a:lvl3pPr algn="l">
              <a:defRPr sz="4000">
                <a:latin typeface="ISOCPEUR"/>
                <a:ea typeface="ISOCPEUR"/>
                <a:cs typeface="ISOCPEUR"/>
                <a:sym typeface="ISOCPEUR"/>
              </a:defRPr>
            </a:lvl3pPr>
            <a:lvl4pPr algn="l">
              <a:defRPr sz="4000">
                <a:latin typeface="ISOCPEUR"/>
                <a:ea typeface="ISOCPEUR"/>
                <a:cs typeface="ISOCPEUR"/>
                <a:sym typeface="ISOCPEUR"/>
              </a:defRPr>
            </a:lvl4pPr>
            <a:lvl5pPr algn="l">
              <a:defRPr sz="4000">
                <a:latin typeface="ISOCPEUR"/>
                <a:ea typeface="ISOCPEUR"/>
                <a:cs typeface="ISOCPEUR"/>
                <a:sym typeface="ISOCPEUR"/>
              </a:defRPr>
            </a:lvl5pPr>
          </a:lstStyle>
          <a:p>
            <a:pPr lvl="0">
              <a:defRPr sz="1800">
                <a:solidFill>
                  <a:srgbClr val="000000"/>
                </a:solidFill>
              </a:defRPr>
            </a:pPr>
            <a:r>
              <a:rPr sz="4000">
                <a:solidFill>
                  <a:srgbClr val="FFFFFF"/>
                </a:solidFill>
              </a:rPr>
              <a:t>Body Level One</a:t>
            </a:r>
            <a:endParaRPr sz="4000">
              <a:solidFill>
                <a:srgbClr val="FFFFFF"/>
              </a:solidFill>
            </a:endParaRPr>
          </a:p>
          <a:p>
            <a:pPr lvl="1">
              <a:defRPr sz="1800">
                <a:solidFill>
                  <a:srgbClr val="000000"/>
                </a:solidFill>
              </a:defRPr>
            </a:pPr>
            <a:r>
              <a:rPr sz="4000">
                <a:solidFill>
                  <a:srgbClr val="FFFFFF"/>
                </a:solidFill>
              </a:rPr>
              <a:t>Body Level Two</a:t>
            </a:r>
            <a:endParaRPr sz="4000">
              <a:solidFill>
                <a:srgbClr val="FFFFFF"/>
              </a:solidFill>
            </a:endParaRPr>
          </a:p>
          <a:p>
            <a:pPr lvl="2">
              <a:defRPr sz="1800">
                <a:solidFill>
                  <a:srgbClr val="000000"/>
                </a:solidFill>
              </a:defRPr>
            </a:pPr>
            <a:r>
              <a:rPr sz="4000">
                <a:solidFill>
                  <a:srgbClr val="FFFFFF"/>
                </a:solidFill>
              </a:rPr>
              <a:t>Body Level Three</a:t>
            </a:r>
            <a:endParaRPr sz="4000">
              <a:solidFill>
                <a:srgbClr val="FFFFFF"/>
              </a:solidFill>
            </a:endParaRPr>
          </a:p>
          <a:p>
            <a:pPr lvl="3">
              <a:defRPr sz="1800">
                <a:solidFill>
                  <a:srgbClr val="000000"/>
                </a:solidFill>
              </a:defRPr>
            </a:pPr>
            <a:r>
              <a:rPr sz="4000">
                <a:solidFill>
                  <a:srgbClr val="FFFFFF"/>
                </a:solidFill>
              </a:rPr>
              <a:t>Body Level Four</a:t>
            </a:r>
            <a:endParaRPr sz="4000">
              <a:solidFill>
                <a:srgbClr val="FFFFFF"/>
              </a:solidFill>
            </a:endParaRPr>
          </a:p>
          <a:p>
            <a:pPr lvl="4">
              <a:defRPr sz="1800">
                <a:solidFill>
                  <a:srgbClr val="000000"/>
                </a:solidFill>
              </a:defRPr>
            </a:pPr>
            <a:r>
              <a:rPr sz="4000">
                <a:solidFill>
                  <a:srgbClr val="FFFFFF"/>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hap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 name="Shape 35"/>
          <p:cNvSpPr/>
          <p:nvPr>
            <p:ph type="title"/>
          </p:nvPr>
        </p:nvSpPr>
        <p:spPr>
          <a:xfrm>
            <a:off x="816186" y="2909146"/>
            <a:ext cx="6942668" cy="1786018"/>
          </a:xfrm>
          <a:prstGeom prst="rect">
            <a:avLst/>
          </a:prstGeom>
        </p:spPr>
        <p:txBody>
          <a:bodyPr lIns="27093" tIns="27093" rIns="27093" bIns="27093" anchor="ctr"/>
          <a:lstStyle>
            <a:lvl1pPr algn="l">
              <a:defRPr sz="11200">
                <a:latin typeface="Bebas Neue Cyrillic"/>
                <a:ea typeface="Bebas Neue Cyrillic"/>
                <a:cs typeface="Bebas Neue Cyrillic"/>
                <a:sym typeface="Bebas Neue Cyrillic"/>
              </a:defRPr>
            </a:lvl1pPr>
          </a:lstStyle>
          <a:p>
            <a:pPr lvl="0">
              <a:defRPr sz="1800">
                <a:solidFill>
                  <a:srgbClr val="000000"/>
                </a:solidFill>
              </a:defRPr>
            </a:pPr>
            <a:r>
              <a:rPr sz="11200">
                <a:solidFill>
                  <a:srgbClr val="FFFFFF"/>
                </a:solidFill>
              </a:rPr>
              <a:t>Title Text</a:t>
            </a:r>
          </a:p>
        </p:txBody>
      </p:sp>
      <p:sp>
        <p:nvSpPr>
          <p:cNvPr id="36" name="Shape 36"/>
          <p:cNvSpPr/>
          <p:nvPr>
            <p:ph type="body" idx="1"/>
          </p:nvPr>
        </p:nvSpPr>
        <p:spPr>
          <a:xfrm>
            <a:off x="934719" y="4958079"/>
            <a:ext cx="6942668" cy="765388"/>
          </a:xfrm>
          <a:prstGeom prst="rect">
            <a:avLst/>
          </a:prstGeom>
        </p:spPr>
        <p:txBody>
          <a:bodyPr/>
          <a:lstStyle>
            <a:lvl1pPr algn="l">
              <a:defRPr sz="5000">
                <a:latin typeface="ISOCPEUR"/>
                <a:ea typeface="ISOCPEUR"/>
                <a:cs typeface="ISOCPEUR"/>
                <a:sym typeface="ISOCPEUR"/>
              </a:defRPr>
            </a:lvl1pPr>
            <a:lvl2pPr algn="l">
              <a:defRPr sz="5000"/>
            </a:lvl2pPr>
            <a:lvl3pPr algn="l">
              <a:defRPr sz="5000"/>
            </a:lvl3pPr>
            <a:lvl4pPr algn="l">
              <a:defRPr sz="5000"/>
            </a:lvl4pPr>
            <a:lvl5pPr algn="l">
              <a:defRPr sz="5000"/>
            </a:lvl5pPr>
          </a:lstStyle>
          <a:p>
            <a:pPr lvl="0">
              <a:defRPr sz="1800">
                <a:solidFill>
                  <a:srgbClr val="000000"/>
                </a:solidFill>
              </a:defRPr>
            </a:pPr>
            <a:r>
              <a:rPr sz="5000">
                <a:solidFill>
                  <a:srgbClr val="FFFFFF"/>
                </a:solidFill>
              </a:rPr>
              <a:t>Body Level One</a:t>
            </a:r>
            <a:endParaRPr sz="5000">
              <a:solidFill>
                <a:srgbClr val="FFFFFF"/>
              </a:solidFill>
            </a:endParaRPr>
          </a:p>
          <a:p>
            <a:pPr lvl="1">
              <a:defRPr sz="1800">
                <a:solidFill>
                  <a:srgbClr val="000000"/>
                </a:solidFill>
              </a:defRPr>
            </a:pPr>
            <a:r>
              <a:rPr sz="5000">
                <a:solidFill>
                  <a:srgbClr val="FFFFFF"/>
                </a:solidFill>
              </a:rPr>
              <a:t>Body Level Two</a:t>
            </a:r>
            <a:endParaRPr sz="5000">
              <a:solidFill>
                <a:srgbClr val="FFFFFF"/>
              </a:solidFill>
            </a:endParaRPr>
          </a:p>
          <a:p>
            <a:pPr lvl="2">
              <a:defRPr sz="1800">
                <a:solidFill>
                  <a:srgbClr val="000000"/>
                </a:solidFill>
              </a:defRPr>
            </a:pPr>
            <a:r>
              <a:rPr sz="5000">
                <a:solidFill>
                  <a:srgbClr val="FFFFFF"/>
                </a:solidFill>
              </a:rPr>
              <a:t>Body Level Three</a:t>
            </a:r>
            <a:endParaRPr sz="5000">
              <a:solidFill>
                <a:srgbClr val="FFFFFF"/>
              </a:solidFill>
            </a:endParaRPr>
          </a:p>
          <a:p>
            <a:pPr lvl="3">
              <a:defRPr sz="1800">
                <a:solidFill>
                  <a:srgbClr val="000000"/>
                </a:solidFill>
              </a:defRPr>
            </a:pPr>
            <a:r>
              <a:rPr sz="5000">
                <a:solidFill>
                  <a:srgbClr val="FFFFFF"/>
                </a:solidFill>
              </a:rPr>
              <a:t>Body Level Four</a:t>
            </a:r>
            <a:endParaRPr sz="5000">
              <a:solidFill>
                <a:srgbClr val="FFFFFF"/>
              </a:solidFill>
            </a:endParaRPr>
          </a:p>
          <a:p>
            <a:pPr lvl="4">
              <a:defRPr sz="1800">
                <a:solidFill>
                  <a:srgbClr val="000000"/>
                </a:solidFill>
              </a:defRPr>
            </a:pPr>
            <a:r>
              <a:rPr sz="5000">
                <a:solidFill>
                  <a:srgbClr val="FFFFFF"/>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nvSpPr>
        <p:spPr>
          <a:xfrm>
            <a:off x="9839844" y="7818966"/>
            <a:ext cx="1639148" cy="282788"/>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spAutoFit/>
          </a:bodyPr>
          <a:lstStyle>
            <a:lvl1pPr algn="r">
              <a:defRPr sz="1400">
                <a:solidFill>
                  <a:srgbClr val="FFFFFF"/>
                </a:solidFill>
                <a:latin typeface="+mn-lt"/>
                <a:ea typeface="+mn-ea"/>
                <a:cs typeface="+mn-cs"/>
                <a:sym typeface="Nexa Light"/>
              </a:defRPr>
            </a:lvl1pPr>
          </a:lstStyle>
          <a:p>
            <a:pPr lvl="0">
              <a:defRPr sz="1800">
                <a:solidFill>
                  <a:srgbClr val="000000"/>
                </a:solidFill>
              </a:defRPr>
            </a:pPr>
            <a:r>
              <a:rPr sz="1400">
                <a:solidFill>
                  <a:srgbClr val="FFFFFF"/>
                </a:solidFill>
              </a:rPr>
              <a:t>naelc.com</a:t>
            </a:r>
          </a:p>
        </p:txBody>
      </p:sp>
      <p:sp>
        <p:nvSpPr>
          <p:cNvPr id="3" name="Shape 3"/>
          <p:cNvSpPr/>
          <p:nvPr/>
        </p:nvSpPr>
        <p:spPr>
          <a:xfrm>
            <a:off x="11474026" y="7705090"/>
            <a:ext cx="298028" cy="524088"/>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spAutoFit/>
          </a:bodyPr>
          <a:lstStyle>
            <a:lvl1pPr algn="r">
              <a:defRPr spc="-660" sz="3000">
                <a:solidFill>
                  <a:srgbClr val="FFFFFF"/>
                </a:solidFill>
                <a:latin typeface="+mn-lt"/>
                <a:ea typeface="+mn-ea"/>
                <a:cs typeface="+mn-cs"/>
                <a:sym typeface="Nexa Light"/>
              </a:defRPr>
            </a:lvl1pPr>
          </a:lstStyle>
          <a:p>
            <a:pPr lvl="0">
              <a:defRPr spc="0" sz="1800">
                <a:solidFill>
                  <a:srgbClr val="000000"/>
                </a:solidFill>
              </a:defRPr>
            </a:pPr>
            <a:r>
              <a:rPr spc="-660" sz="3000">
                <a:solidFill>
                  <a:srgbClr val="FFFFFF"/>
                </a:solidFill>
              </a:rPr>
              <a:t>//</a:t>
            </a:r>
          </a:p>
        </p:txBody>
      </p:sp>
      <p:sp>
        <p:nvSpPr>
          <p:cNvPr id="4" name="Shape 4"/>
          <p:cNvSpPr/>
          <p:nvPr/>
        </p:nvSpPr>
        <p:spPr>
          <a:xfrm>
            <a:off x="5201920" y="2255519"/>
            <a:ext cx="2594187" cy="277708"/>
          </a:xfrm>
          <a:prstGeom prst="rect">
            <a:avLst/>
          </a:prstGeom>
          <a:solidFill>
            <a:srgbClr val="D82042"/>
          </a:solidFill>
          <a:ln w="3175">
            <a:miter lim="400000"/>
          </a:ln>
          <a:extLst>
            <a:ext uri="{C572A759-6A51-4108-AA02-DFA0A04FC94B}">
              <ma14:wrappingTextBoxFlag xmlns:ma14="http://schemas.microsoft.com/office/mac/drawingml/2011/main" val="1"/>
            </a:ext>
          </a:extLst>
        </p:spPr>
        <p:txBody>
          <a:bodyPr lIns="33866" tIns="33866" rIns="33866" bIns="33866" anchor="ctr"/>
          <a:lstStyle>
            <a:lvl1pPr>
              <a:lnSpc>
                <a:spcPct val="50000"/>
              </a:lnSpc>
              <a:defRPr sz="1400">
                <a:solidFill>
                  <a:srgbClr val="FFFFFF"/>
                </a:solidFill>
                <a:latin typeface="+mn-lt"/>
                <a:ea typeface="+mn-ea"/>
                <a:cs typeface="+mn-cs"/>
                <a:sym typeface="Nexa Light"/>
              </a:defRPr>
            </a:lvl1pPr>
          </a:lstStyle>
          <a:p>
            <a:pPr lvl="0">
              <a:defRPr sz="1800">
                <a:solidFill>
                  <a:srgbClr val="000000"/>
                </a:solidFill>
              </a:defRPr>
            </a:pPr>
            <a:r>
              <a:rPr sz="1400">
                <a:solidFill>
                  <a:srgbClr val="FFFFFF"/>
                </a:solidFill>
              </a:rPr>
              <a:t>OUR SLOGAN HERE</a:t>
            </a:r>
          </a:p>
        </p:txBody>
      </p:sp>
      <p:sp>
        <p:nvSpPr>
          <p:cNvPr id="5" name="Shape 5"/>
          <p:cNvSpPr/>
          <p:nvPr/>
        </p:nvSpPr>
        <p:spPr>
          <a:xfrm>
            <a:off x="5633627" y="1605279"/>
            <a:ext cx="575925" cy="1"/>
          </a:xfrm>
          <a:prstGeom prst="line">
            <a:avLst/>
          </a:prstGeom>
          <a:ln w="3175">
            <a:solidFill>
              <a:srgbClr val="A9A9A9"/>
            </a:solidFill>
            <a:miter lim="400000"/>
          </a:ln>
        </p:spPr>
        <p:txBody>
          <a:bodyPr lIns="0" tIns="0" rIns="0" bIns="0" anchor="ctr"/>
          <a:lstStyle/>
          <a:p>
            <a:pPr lvl="0" algn="l" defTabSz="457200">
              <a:defRPr sz="800">
                <a:latin typeface="Helvetica"/>
                <a:ea typeface="Helvetica"/>
                <a:cs typeface="Helvetica"/>
                <a:sym typeface="Helvetica"/>
              </a:defRPr>
            </a:pPr>
          </a:p>
        </p:txBody>
      </p:sp>
      <p:sp>
        <p:nvSpPr>
          <p:cNvPr id="6" name="Shape 6"/>
          <p:cNvSpPr/>
          <p:nvPr/>
        </p:nvSpPr>
        <p:spPr>
          <a:xfrm>
            <a:off x="6235409" y="1424516"/>
            <a:ext cx="538487" cy="320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1800">
                <a:solidFill>
                  <a:srgbClr val="A9A9A9"/>
                </a:solidFill>
              </a:defRPr>
            </a:lvl1pPr>
          </a:lstStyle>
          <a:p>
            <a:pPr lvl="0">
              <a:defRPr>
                <a:solidFill>
                  <a:srgbClr val="000000"/>
                </a:solidFill>
              </a:defRPr>
            </a:pPr>
            <a:r>
              <a:rPr>
                <a:solidFill>
                  <a:srgbClr val="A9A9A9"/>
                </a:solidFill>
              </a:rPr>
              <a:t>naelc</a:t>
            </a:r>
          </a:p>
        </p:txBody>
      </p:sp>
      <p:sp>
        <p:nvSpPr>
          <p:cNvPr id="7" name="Shape 7"/>
          <p:cNvSpPr/>
          <p:nvPr/>
        </p:nvSpPr>
        <p:spPr>
          <a:xfrm>
            <a:off x="6800426" y="1605279"/>
            <a:ext cx="575925" cy="1"/>
          </a:xfrm>
          <a:prstGeom prst="line">
            <a:avLst/>
          </a:prstGeom>
          <a:ln w="3175">
            <a:solidFill>
              <a:srgbClr val="A9A9A9"/>
            </a:solidFill>
            <a:miter lim="400000"/>
          </a:ln>
        </p:spPr>
        <p:txBody>
          <a:bodyPr lIns="0" tIns="0" rIns="0" bIns="0" anchor="ctr"/>
          <a:lstStyle/>
          <a:p>
            <a:pPr lvl="0" algn="l" defTabSz="457200">
              <a:defRPr sz="800">
                <a:latin typeface="Helvetica"/>
                <a:ea typeface="Helvetica"/>
                <a:cs typeface="Helvetica"/>
                <a:sym typeface="Helvetica"/>
              </a:defRPr>
            </a:pPr>
          </a:p>
        </p:txBody>
      </p:sp>
      <p:sp>
        <p:nvSpPr>
          <p:cNvPr id="8" name="Shape 8"/>
          <p:cNvSpPr/>
          <p:nvPr>
            <p:ph type="title"/>
          </p:nvPr>
        </p:nvSpPr>
        <p:spPr>
          <a:xfrm>
            <a:off x="927946" y="1659466"/>
            <a:ext cx="11148908" cy="623148"/>
          </a:xfrm>
          <a:prstGeom prst="rect">
            <a:avLst/>
          </a:prstGeom>
          <a:ln w="3175">
            <a:miter lim="400000"/>
          </a:ln>
          <a:extLst>
            <a:ext uri="{C572A759-6A51-4108-AA02-DFA0A04FC94B}">
              <ma14:wrappingTextBoxFlag xmlns:ma14="http://schemas.microsoft.com/office/mac/drawingml/2011/main" val="1"/>
            </a:ext>
          </a:extLst>
        </p:spPr>
        <p:txBody>
          <a:bodyPr lIns="0" tIns="0" rIns="0" bIns="0" anchor="b"/>
          <a:lstStyle/>
          <a:p>
            <a:pPr lvl="0">
              <a:defRPr sz="1800">
                <a:solidFill>
                  <a:srgbClr val="000000"/>
                </a:solidFill>
              </a:defRPr>
            </a:pPr>
            <a:r>
              <a:rPr sz="4400">
                <a:solidFill>
                  <a:srgbClr val="FFFFFF"/>
                </a:solidFill>
              </a:rPr>
              <a:t>Title Text</a:t>
            </a:r>
          </a:p>
        </p:txBody>
      </p:sp>
      <p:sp>
        <p:nvSpPr>
          <p:cNvPr id="9" name="Shape 9"/>
          <p:cNvSpPr/>
          <p:nvPr>
            <p:ph type="body" idx="1"/>
          </p:nvPr>
        </p:nvSpPr>
        <p:spPr>
          <a:xfrm>
            <a:off x="914399" y="3020906"/>
            <a:ext cx="11148908" cy="1483361"/>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lstStyle/>
          <a:p>
            <a:pPr lvl="0">
              <a:defRPr>
                <a:solidFill>
                  <a:srgbClr val="000000"/>
                </a:solidFill>
              </a:defRPr>
            </a:pPr>
            <a:r>
              <a:rPr>
                <a:solidFill>
                  <a:srgbClr val="FFFFFF"/>
                </a:solidFill>
              </a:rPr>
              <a:t>Body Level One</a:t>
            </a:r>
            <a:endParaRPr>
              <a:solidFill>
                <a:srgbClr val="FFFFFF"/>
              </a:solidFill>
            </a:endParaRPr>
          </a:p>
          <a:p>
            <a:pPr lvl="1">
              <a:defRPr>
                <a:solidFill>
                  <a:srgbClr val="000000"/>
                </a:solidFill>
              </a:defRPr>
            </a:pPr>
            <a:r>
              <a:rPr>
                <a:solidFill>
                  <a:srgbClr val="FFFFFF"/>
                </a:solidFill>
              </a:rPr>
              <a:t>Body Level Two</a:t>
            </a:r>
            <a:endParaRPr>
              <a:solidFill>
                <a:srgbClr val="FFFFFF"/>
              </a:solidFill>
            </a:endParaRPr>
          </a:p>
          <a:p>
            <a:pPr lvl="2">
              <a:defRPr>
                <a:solidFill>
                  <a:srgbClr val="000000"/>
                </a:solidFill>
              </a:defRPr>
            </a:pPr>
            <a:r>
              <a:rPr>
                <a:solidFill>
                  <a:srgbClr val="FFFFFF"/>
                </a:solidFill>
              </a:rPr>
              <a:t>Body Level Three</a:t>
            </a:r>
            <a:endParaRPr>
              <a:solidFill>
                <a:srgbClr val="FFFFFF"/>
              </a:solidFill>
            </a:endParaRPr>
          </a:p>
          <a:p>
            <a:pPr lvl="3">
              <a:defRPr>
                <a:solidFill>
                  <a:srgbClr val="000000"/>
                </a:solidFill>
              </a:defRPr>
            </a:pPr>
            <a:r>
              <a:rPr>
                <a:solidFill>
                  <a:srgbClr val="FFFFFF"/>
                </a:solidFill>
              </a:rPr>
              <a:t>Body Level Four</a:t>
            </a:r>
            <a:endParaRPr>
              <a:solidFill>
                <a:srgbClr val="FFFFFF"/>
              </a:solidFill>
            </a:endParaRPr>
          </a:p>
          <a:p>
            <a:pPr lvl="4">
              <a:defRPr>
                <a:solidFill>
                  <a:srgbClr val="000000"/>
                </a:solidFill>
              </a:defRPr>
            </a:pPr>
            <a:r>
              <a:rPr>
                <a:solidFill>
                  <a:srgbClr val="FFFFFF"/>
                </a:solidFill>
              </a:rPr>
              <a:t>Body Level Five</a:t>
            </a:r>
          </a:p>
        </p:txBody>
      </p:sp>
      <p:sp>
        <p:nvSpPr>
          <p:cNvPr id="10" name="Shape 10"/>
          <p:cNvSpPr/>
          <p:nvPr>
            <p:ph type="sldNum" sz="quarter" idx="2"/>
          </p:nvPr>
        </p:nvSpPr>
        <p:spPr>
          <a:xfrm>
            <a:off x="11731265" y="7775786"/>
            <a:ext cx="433791" cy="524088"/>
          </a:xfrm>
          <a:prstGeom prst="rect">
            <a:avLst/>
          </a:prstGeom>
          <a:ln w="3175">
            <a:miter lim="400000"/>
          </a:ln>
        </p:spPr>
        <p:txBody>
          <a:bodyPr wrap="none" lIns="0" tIns="0" rIns="0" bIns="0">
            <a:spAutoFit/>
          </a:bodyPr>
          <a:lstStyle>
            <a:lvl1pPr>
              <a:defRPr sz="3000">
                <a:solidFill>
                  <a:srgbClr val="D82042"/>
                </a:solidFill>
                <a:latin typeface="+mn-lt"/>
                <a:ea typeface="+mn-ea"/>
                <a:cs typeface="+mn-cs"/>
                <a:sym typeface="Nexa Light"/>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transition spd="med" advClick="1"/>
  <p:txStyles>
    <p:titleStyle>
      <a:lvl1pPr algn="ctr" defTabSz="825500">
        <a:defRPr sz="4400">
          <a:solidFill>
            <a:srgbClr val="FFFFFF"/>
          </a:solidFill>
          <a:latin typeface="+mj-lt"/>
          <a:ea typeface="+mj-ea"/>
          <a:cs typeface="+mj-cs"/>
          <a:sym typeface="Nexa Bold"/>
        </a:defRPr>
      </a:lvl1pPr>
      <a:lvl2pPr indent="228600" algn="ctr" defTabSz="825500">
        <a:defRPr sz="4400">
          <a:solidFill>
            <a:srgbClr val="FFFFFF"/>
          </a:solidFill>
          <a:latin typeface="+mj-lt"/>
          <a:ea typeface="+mj-ea"/>
          <a:cs typeface="+mj-cs"/>
          <a:sym typeface="Nexa Bold"/>
        </a:defRPr>
      </a:lvl2pPr>
      <a:lvl3pPr indent="457200" algn="ctr" defTabSz="825500">
        <a:defRPr sz="4400">
          <a:solidFill>
            <a:srgbClr val="FFFFFF"/>
          </a:solidFill>
          <a:latin typeface="+mj-lt"/>
          <a:ea typeface="+mj-ea"/>
          <a:cs typeface="+mj-cs"/>
          <a:sym typeface="Nexa Bold"/>
        </a:defRPr>
      </a:lvl3pPr>
      <a:lvl4pPr indent="685800" algn="ctr" defTabSz="825500">
        <a:defRPr sz="4400">
          <a:solidFill>
            <a:srgbClr val="FFFFFF"/>
          </a:solidFill>
          <a:latin typeface="+mj-lt"/>
          <a:ea typeface="+mj-ea"/>
          <a:cs typeface="+mj-cs"/>
          <a:sym typeface="Nexa Bold"/>
        </a:defRPr>
      </a:lvl4pPr>
      <a:lvl5pPr indent="914400" algn="ctr" defTabSz="825500">
        <a:defRPr sz="4400">
          <a:solidFill>
            <a:srgbClr val="FFFFFF"/>
          </a:solidFill>
          <a:latin typeface="+mj-lt"/>
          <a:ea typeface="+mj-ea"/>
          <a:cs typeface="+mj-cs"/>
          <a:sym typeface="Nexa Bold"/>
        </a:defRPr>
      </a:lvl5pPr>
      <a:lvl6pPr indent="1143000" algn="ctr" defTabSz="825500">
        <a:defRPr sz="4400">
          <a:solidFill>
            <a:srgbClr val="FFFFFF"/>
          </a:solidFill>
          <a:latin typeface="+mj-lt"/>
          <a:ea typeface="+mj-ea"/>
          <a:cs typeface="+mj-cs"/>
          <a:sym typeface="Nexa Bold"/>
        </a:defRPr>
      </a:lvl6pPr>
      <a:lvl7pPr indent="1371600" algn="ctr" defTabSz="825500">
        <a:defRPr sz="4400">
          <a:solidFill>
            <a:srgbClr val="FFFFFF"/>
          </a:solidFill>
          <a:latin typeface="+mj-lt"/>
          <a:ea typeface="+mj-ea"/>
          <a:cs typeface="+mj-cs"/>
          <a:sym typeface="Nexa Bold"/>
        </a:defRPr>
      </a:lvl7pPr>
      <a:lvl8pPr indent="1600200" algn="ctr" defTabSz="825500">
        <a:defRPr sz="4400">
          <a:solidFill>
            <a:srgbClr val="FFFFFF"/>
          </a:solidFill>
          <a:latin typeface="+mj-lt"/>
          <a:ea typeface="+mj-ea"/>
          <a:cs typeface="+mj-cs"/>
          <a:sym typeface="Nexa Bold"/>
        </a:defRPr>
      </a:lvl8pPr>
      <a:lvl9pPr indent="1828800" algn="ctr" defTabSz="825500">
        <a:defRPr sz="4400">
          <a:solidFill>
            <a:srgbClr val="FFFFFF"/>
          </a:solidFill>
          <a:latin typeface="+mj-lt"/>
          <a:ea typeface="+mj-ea"/>
          <a:cs typeface="+mj-cs"/>
          <a:sym typeface="Nexa Bold"/>
        </a:defRPr>
      </a:lvl9pPr>
    </p:titleStyle>
    <p:bodyStyle>
      <a:lvl1pPr algn="ctr" defTabSz="825500">
        <a:lnSpc>
          <a:spcPct val="120000"/>
        </a:lnSpc>
        <a:defRPr>
          <a:solidFill>
            <a:srgbClr val="FFFFFF"/>
          </a:solidFill>
          <a:latin typeface="+mn-lt"/>
          <a:ea typeface="+mn-ea"/>
          <a:cs typeface="+mn-cs"/>
          <a:sym typeface="Nexa Light"/>
        </a:defRPr>
      </a:lvl1pPr>
      <a:lvl2pPr algn="ctr" defTabSz="825500">
        <a:lnSpc>
          <a:spcPct val="120000"/>
        </a:lnSpc>
        <a:defRPr>
          <a:solidFill>
            <a:srgbClr val="FFFFFF"/>
          </a:solidFill>
          <a:latin typeface="+mn-lt"/>
          <a:ea typeface="+mn-ea"/>
          <a:cs typeface="+mn-cs"/>
          <a:sym typeface="Nexa Light"/>
        </a:defRPr>
      </a:lvl2pPr>
      <a:lvl3pPr algn="ctr" defTabSz="825500">
        <a:lnSpc>
          <a:spcPct val="120000"/>
        </a:lnSpc>
        <a:defRPr>
          <a:solidFill>
            <a:srgbClr val="FFFFFF"/>
          </a:solidFill>
          <a:latin typeface="+mn-lt"/>
          <a:ea typeface="+mn-ea"/>
          <a:cs typeface="+mn-cs"/>
          <a:sym typeface="Nexa Light"/>
        </a:defRPr>
      </a:lvl3pPr>
      <a:lvl4pPr algn="ctr" defTabSz="825500">
        <a:lnSpc>
          <a:spcPct val="120000"/>
        </a:lnSpc>
        <a:defRPr>
          <a:solidFill>
            <a:srgbClr val="FFFFFF"/>
          </a:solidFill>
          <a:latin typeface="+mn-lt"/>
          <a:ea typeface="+mn-ea"/>
          <a:cs typeface="+mn-cs"/>
          <a:sym typeface="Nexa Light"/>
        </a:defRPr>
      </a:lvl4pPr>
      <a:lvl5pPr algn="ctr" defTabSz="825500">
        <a:lnSpc>
          <a:spcPct val="120000"/>
        </a:lnSpc>
        <a:defRPr>
          <a:solidFill>
            <a:srgbClr val="FFFFFF"/>
          </a:solidFill>
          <a:latin typeface="+mn-lt"/>
          <a:ea typeface="+mn-ea"/>
          <a:cs typeface="+mn-cs"/>
          <a:sym typeface="Nexa Light"/>
        </a:defRPr>
      </a:lvl5pPr>
      <a:lvl6pPr indent="241300" algn="ctr" defTabSz="825500">
        <a:lnSpc>
          <a:spcPct val="120000"/>
        </a:lnSpc>
        <a:defRPr>
          <a:solidFill>
            <a:srgbClr val="FFFFFF"/>
          </a:solidFill>
          <a:latin typeface="+mn-lt"/>
          <a:ea typeface="+mn-ea"/>
          <a:cs typeface="+mn-cs"/>
          <a:sym typeface="Nexa Light"/>
        </a:defRPr>
      </a:lvl6pPr>
      <a:lvl7pPr indent="469900" algn="ctr" defTabSz="825500">
        <a:lnSpc>
          <a:spcPct val="120000"/>
        </a:lnSpc>
        <a:defRPr>
          <a:solidFill>
            <a:srgbClr val="FFFFFF"/>
          </a:solidFill>
          <a:latin typeface="+mn-lt"/>
          <a:ea typeface="+mn-ea"/>
          <a:cs typeface="+mn-cs"/>
          <a:sym typeface="Nexa Light"/>
        </a:defRPr>
      </a:lvl7pPr>
      <a:lvl8pPr indent="711200" algn="ctr" defTabSz="825500">
        <a:lnSpc>
          <a:spcPct val="120000"/>
        </a:lnSpc>
        <a:defRPr>
          <a:solidFill>
            <a:srgbClr val="FFFFFF"/>
          </a:solidFill>
          <a:latin typeface="+mn-lt"/>
          <a:ea typeface="+mn-ea"/>
          <a:cs typeface="+mn-cs"/>
          <a:sym typeface="Nexa Light"/>
        </a:defRPr>
      </a:lvl8pPr>
      <a:lvl9pPr indent="952500" algn="ctr" defTabSz="825500">
        <a:lnSpc>
          <a:spcPct val="120000"/>
        </a:lnSpc>
        <a:defRPr>
          <a:solidFill>
            <a:srgbClr val="FFFFFF"/>
          </a:solidFill>
          <a:latin typeface="+mn-lt"/>
          <a:ea typeface="+mn-ea"/>
          <a:cs typeface="+mn-cs"/>
          <a:sym typeface="Nexa Light"/>
        </a:defRPr>
      </a:lvl9pPr>
    </p:bodyStyle>
    <p:otherStyle>
      <a:lvl1pPr algn="ctr" defTabSz="825500">
        <a:defRPr sz="3000">
          <a:solidFill>
            <a:schemeClr val="tx1"/>
          </a:solidFill>
          <a:latin typeface="+mn-lt"/>
          <a:ea typeface="+mn-ea"/>
          <a:cs typeface="+mn-cs"/>
          <a:sym typeface="Nexa Light"/>
        </a:defRPr>
      </a:lvl1pPr>
      <a:lvl2pPr indent="228600" algn="ctr" defTabSz="825500">
        <a:defRPr sz="3000">
          <a:solidFill>
            <a:schemeClr val="tx1"/>
          </a:solidFill>
          <a:latin typeface="+mn-lt"/>
          <a:ea typeface="+mn-ea"/>
          <a:cs typeface="+mn-cs"/>
          <a:sym typeface="Nexa Light"/>
        </a:defRPr>
      </a:lvl2pPr>
      <a:lvl3pPr indent="457200" algn="ctr" defTabSz="825500">
        <a:defRPr sz="3000">
          <a:solidFill>
            <a:schemeClr val="tx1"/>
          </a:solidFill>
          <a:latin typeface="+mn-lt"/>
          <a:ea typeface="+mn-ea"/>
          <a:cs typeface="+mn-cs"/>
          <a:sym typeface="Nexa Light"/>
        </a:defRPr>
      </a:lvl3pPr>
      <a:lvl4pPr indent="685800" algn="ctr" defTabSz="825500">
        <a:defRPr sz="3000">
          <a:solidFill>
            <a:schemeClr val="tx1"/>
          </a:solidFill>
          <a:latin typeface="+mn-lt"/>
          <a:ea typeface="+mn-ea"/>
          <a:cs typeface="+mn-cs"/>
          <a:sym typeface="Nexa Light"/>
        </a:defRPr>
      </a:lvl4pPr>
      <a:lvl5pPr indent="914400" algn="ctr" defTabSz="825500">
        <a:defRPr sz="3000">
          <a:solidFill>
            <a:schemeClr val="tx1"/>
          </a:solidFill>
          <a:latin typeface="+mn-lt"/>
          <a:ea typeface="+mn-ea"/>
          <a:cs typeface="+mn-cs"/>
          <a:sym typeface="Nexa Light"/>
        </a:defRPr>
      </a:lvl5pPr>
      <a:lvl6pPr indent="1143000" algn="ctr" defTabSz="825500">
        <a:defRPr sz="3000">
          <a:solidFill>
            <a:schemeClr val="tx1"/>
          </a:solidFill>
          <a:latin typeface="+mn-lt"/>
          <a:ea typeface="+mn-ea"/>
          <a:cs typeface="+mn-cs"/>
          <a:sym typeface="Nexa Light"/>
        </a:defRPr>
      </a:lvl6pPr>
      <a:lvl7pPr indent="1371600" algn="ctr" defTabSz="825500">
        <a:defRPr sz="3000">
          <a:solidFill>
            <a:schemeClr val="tx1"/>
          </a:solidFill>
          <a:latin typeface="+mn-lt"/>
          <a:ea typeface="+mn-ea"/>
          <a:cs typeface="+mn-cs"/>
          <a:sym typeface="Nexa Light"/>
        </a:defRPr>
      </a:lvl7pPr>
      <a:lvl8pPr indent="1600200" algn="ctr" defTabSz="825500">
        <a:defRPr sz="3000">
          <a:solidFill>
            <a:schemeClr val="tx1"/>
          </a:solidFill>
          <a:latin typeface="+mn-lt"/>
          <a:ea typeface="+mn-ea"/>
          <a:cs typeface="+mn-cs"/>
          <a:sym typeface="Nexa Light"/>
        </a:defRPr>
      </a:lvl8pPr>
      <a:lvl9pPr indent="1828800" algn="ctr" defTabSz="825500">
        <a:defRPr sz="3000">
          <a:solidFill>
            <a:schemeClr val="tx1"/>
          </a:solidFill>
          <a:latin typeface="+mn-lt"/>
          <a:ea typeface="+mn-ea"/>
          <a:cs typeface="+mn-cs"/>
          <a:sym typeface="Nex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12.png"/><Relationship Id="rId4" Type="http://schemas.openxmlformats.org/officeDocument/2006/relationships/video" Target="../media/media8.gif"/><Relationship Id="rId5" Type="http://schemas.microsoft.com/office/2007/relationships/media" Target="../media/media8.gif"/><Relationship Id="rId6" Type="http://schemas.openxmlformats.org/officeDocument/2006/relationships/image" Target="../media/image53.png"/></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video" Target="../media/media9.gif"/><Relationship Id="rId4" Type="http://schemas.microsoft.com/office/2007/relationships/media" Target="../media/media9.gif"/><Relationship Id="rId5" Type="http://schemas.openxmlformats.org/officeDocument/2006/relationships/image" Target="../media/image54.png"/></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nedudi@gmail.com" TargetMode="External"/><Relationship Id="rId3" Type="http://schemas.openxmlformats.org/officeDocument/2006/relationships/hyperlink" Target="http://html5.by" TargetMode="External"/><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hyperlink" Target="http://vk.com/html5by" TargetMode="External"/><Relationship Id="rId10" Type="http://schemas.openxmlformats.org/officeDocument/2006/relationships/hyperlink" Target="http://facebook.com/html5by" TargetMode="External"/><Relationship Id="rId11" Type="http://schemas.openxmlformats.org/officeDocument/2006/relationships/hyperlink" Target="http://twitter.com/html5by"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gif"/><Relationship Id="rId3" Type="http://schemas.microsoft.com/office/2007/relationships/media" Target="../media/media1.gif"/><Relationship Id="rId4" Type="http://schemas.openxmlformats.org/officeDocument/2006/relationships/image" Target="../media/image1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video" Target="../media/media2.gif"/><Relationship Id="rId4" Type="http://schemas.microsoft.com/office/2007/relationships/media" Target="../media/media2.gif"/><Relationship Id="rId5" Type="http://schemas.openxmlformats.org/officeDocument/2006/relationships/image" Target="../media/image1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video" Target="../media/media3.gif"/><Relationship Id="rId4" Type="http://schemas.microsoft.com/office/2007/relationships/media" Target="../media/media3.gif"/><Relationship Id="rId5" Type="http://schemas.openxmlformats.org/officeDocument/2006/relationships/image" Target="../media/image1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ddyosmani.com/blog/image-optimization-tools/"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vimeo.com/108326836"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jpeg"/><Relationship Id="rId4" Type="http://schemas.openxmlformats.org/officeDocument/2006/relationships/image" Target="../media/image40.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hyperlink" Target="http://feedthebot.com/tools/requests"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trololo.com" TargetMode="Externa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video" Target="../media/media4.gif"/><Relationship Id="rId5" Type="http://schemas.microsoft.com/office/2007/relationships/media" Target="../media/media4.gif"/><Relationship Id="rId6" Type="http://schemas.openxmlformats.org/officeDocument/2006/relationships/image" Target="../media/image46.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gif"/></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video" Target="../media/media5.gif"/><Relationship Id="rId4" Type="http://schemas.microsoft.com/office/2007/relationships/media" Target="../media/media5.gif"/><Relationship Id="rId5" Type="http://schemas.openxmlformats.org/officeDocument/2006/relationships/image" Target="../media/image47.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developers.google.com/speed/pagespeed/module/filters" TargetMode="External"/><Relationship Id="rId4" Type="http://schemas.openxmlformats.org/officeDocument/2006/relationships/image" Target="../media/image48.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video" Target="../media/media6.gif"/><Relationship Id="rId6" Type="http://schemas.microsoft.com/office/2007/relationships/media" Target="../media/media6.gif"/><Relationship Id="rId7" Type="http://schemas.openxmlformats.org/officeDocument/2006/relationships/image" Target="../media/image49.png"/><Relationship Id="rId8" Type="http://schemas.openxmlformats.org/officeDocument/2006/relationships/video" Target="../media/media7.gif"/><Relationship Id="rId9" Type="http://schemas.microsoft.com/office/2007/relationships/media" Target="../media/media7.gif"/><Relationship Id="rId10" Type="http://schemas.openxmlformats.org/officeDocument/2006/relationships/image" Target="../media/image50.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 name="Shape 40"/>
          <p:cNvSpPr/>
          <p:nvPr>
            <p:ph type="title"/>
          </p:nvPr>
        </p:nvSpPr>
        <p:spPr>
          <a:xfrm>
            <a:off x="704426" y="3535626"/>
            <a:ext cx="11148908" cy="2199747"/>
          </a:xfrm>
          <a:prstGeom prst="rect">
            <a:avLst/>
          </a:prstGeom>
        </p:spPr>
        <p:txBody>
          <a:bodyPr/>
          <a:lstStyle>
            <a:lvl1pPr>
              <a:defRPr sz="13000">
                <a:latin typeface="+mn-lt"/>
                <a:ea typeface="+mn-ea"/>
                <a:cs typeface="+mn-cs"/>
                <a:sym typeface="Nexa Light"/>
              </a:defRPr>
            </a:lvl1pPr>
          </a:lstStyle>
          <a:p>
            <a:pPr lvl="0">
              <a:defRPr sz="1800">
                <a:solidFill>
                  <a:srgbClr val="000000"/>
                </a:solidFill>
              </a:defRPr>
            </a:pPr>
            <a:r>
              <a:rPr sz="13000">
                <a:solidFill>
                  <a:srgbClr val="FFFFFF"/>
                </a:solidFill>
              </a:rPr>
              <a:t> </a:t>
            </a:r>
          </a:p>
        </p:txBody>
      </p:sp>
      <p:sp>
        <p:nvSpPr>
          <p:cNvPr id="41" name="Shape 41"/>
          <p:cNvSpPr/>
          <p:nvPr>
            <p:ph type="body" idx="1"/>
          </p:nvPr>
        </p:nvSpPr>
        <p:spPr>
          <a:xfrm>
            <a:off x="3086206" y="997796"/>
            <a:ext cx="6832389" cy="1112521"/>
          </a:xfrm>
          <a:prstGeom prst="rect">
            <a:avLst/>
          </a:prstGeom>
        </p:spPr>
        <p:txBody>
          <a:bodyPr/>
          <a:lstStyle>
            <a:lvl1pPr>
              <a:lnSpc>
                <a:spcPct val="100000"/>
              </a:lnSpc>
              <a:defRPr sz="6600">
                <a:latin typeface="ISOCPEUR"/>
                <a:ea typeface="ISOCPEUR"/>
                <a:cs typeface="ISOCPEUR"/>
                <a:sym typeface="ISOCPEUR"/>
              </a:defRPr>
            </a:lvl1pPr>
          </a:lstStyle>
          <a:p>
            <a:pPr lvl="0">
              <a:defRPr sz="1800">
                <a:solidFill>
                  <a:srgbClr val="000000"/>
                </a:solidFill>
              </a:defRPr>
            </a:pPr>
            <a:r>
              <a:rPr sz="6600">
                <a:solidFill>
                  <a:srgbClr val="FFFFFF"/>
                </a:solidFill>
              </a:rPr>
              <a:t>Жесточайшая</a:t>
            </a:r>
          </a:p>
        </p:txBody>
      </p:sp>
      <p:sp>
        <p:nvSpPr>
          <p:cNvPr id="42" name="Shape 42"/>
          <p:cNvSpPr/>
          <p:nvPr/>
        </p:nvSpPr>
        <p:spPr>
          <a:xfrm>
            <a:off x="6281144" y="7817273"/>
            <a:ext cx="5922138" cy="689188"/>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spAutoFit/>
          </a:bodyPr>
          <a:lstStyle/>
          <a:p>
            <a:pPr lvl="0" algn="r">
              <a:defRPr sz="1800"/>
            </a:pPr>
            <a:r>
              <a:rPr sz="5000">
                <a:solidFill>
                  <a:srgbClr val="FFFFFF"/>
                </a:solidFill>
                <a:latin typeface="ISOCPEUR"/>
                <a:ea typeface="ISOCPEUR"/>
                <a:cs typeface="ISOCPEUR"/>
                <a:sym typeface="ISOCPEUR"/>
              </a:rPr>
              <a:t>Дима Дудин </a:t>
            </a:r>
            <a:r>
              <a:rPr sz="5000">
                <a:solidFill>
                  <a:srgbClr val="1AB0FB"/>
                </a:solidFill>
                <a:latin typeface="ISOCPEUR"/>
                <a:ea typeface="ISOCPEUR"/>
                <a:cs typeface="ISOCPEUR"/>
                <a:sym typeface="ISOCPEUR"/>
              </a:rPr>
              <a:t>@nedudi</a:t>
            </a:r>
          </a:p>
        </p:txBody>
      </p:sp>
      <p:sp>
        <p:nvSpPr>
          <p:cNvPr id="43" name="Shape 43"/>
          <p:cNvSpPr/>
          <p:nvPr/>
        </p:nvSpPr>
        <p:spPr>
          <a:xfrm>
            <a:off x="2277708" y="3674956"/>
            <a:ext cx="8449384" cy="427820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spcBef>
                <a:spcPts val="1500"/>
              </a:spcBef>
              <a:defRPr sz="1800"/>
            </a:pPr>
            <a:r>
              <a:rPr sz="8000">
                <a:solidFill>
                  <a:srgbClr val="FFFFFF"/>
                </a:solidFill>
                <a:latin typeface="Bebas Neue Cyrillic"/>
                <a:ea typeface="Bebas Neue Cyrillic"/>
                <a:cs typeface="Bebas Neue Cyrillic"/>
                <a:sym typeface="Bebas Neue Cyrillic"/>
              </a:rPr>
              <a:t>Оптимизация скорости </a:t>
            </a:r>
            <a:endParaRPr sz="8000">
              <a:solidFill>
                <a:srgbClr val="FFFFFF"/>
              </a:solidFill>
              <a:latin typeface="Bebas Neue Cyrillic"/>
              <a:ea typeface="Bebas Neue Cyrillic"/>
              <a:cs typeface="Bebas Neue Cyrillic"/>
              <a:sym typeface="Bebas Neue Cyrillic"/>
            </a:endParaRPr>
          </a:p>
          <a:p>
            <a:pPr lvl="0" defTabSz="365759">
              <a:lnSpc>
                <a:spcPct val="120000"/>
              </a:lnSpc>
              <a:spcBef>
                <a:spcPts val="1500"/>
              </a:spcBef>
              <a:defRPr sz="1800"/>
            </a:pPr>
            <a:r>
              <a:rPr sz="8000">
                <a:solidFill>
                  <a:srgbClr val="FFFFFF"/>
                </a:solidFill>
                <a:latin typeface="Bebas Neue Cyrillic"/>
                <a:ea typeface="Bebas Neue Cyrillic"/>
                <a:cs typeface="Bebas Neue Cyrillic"/>
                <a:sym typeface="Bebas Neue Cyrillic"/>
              </a:rPr>
              <a:t>загрузки веб-страниц</a:t>
            </a:r>
            <a:endParaRPr sz="8000">
              <a:solidFill>
                <a:srgbClr val="FFFFFF"/>
              </a:solidFill>
              <a:latin typeface="Bebas Neue Cyrillic"/>
              <a:ea typeface="Bebas Neue Cyrillic"/>
              <a:cs typeface="Bebas Neue Cyrillic"/>
              <a:sym typeface="Bebas Neue Cyrillic"/>
            </a:endParaRP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77" name="2014-12-04_0256.png"/>
          <p:cNvPicPr/>
          <p:nvPr/>
        </p:nvPicPr>
        <p:blipFill>
          <a:blip r:embed="rId3">
            <a:extLst/>
          </a:blip>
          <a:stretch>
            <a:fillRect/>
          </a:stretch>
        </p:blipFill>
        <p:spPr>
          <a:xfrm>
            <a:off x="819150" y="438150"/>
            <a:ext cx="11366500" cy="8877300"/>
          </a:xfrm>
          <a:prstGeom prst="rect">
            <a:avLst/>
          </a:prstGeom>
          <a:ln w="3175">
            <a:miter lim="400000"/>
          </a:ln>
        </p:spPr>
      </p:pic>
    </p:spTree>
  </p:cSld>
  <p:clrMapOvr>
    <a:masterClrMapping/>
  </p:clrMapOvr>
  <p:transition spd="fast" advClick="1">
    <p:dissolve/>
  </p:transition>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nvSpPr>
        <p:spPr>
          <a:xfrm>
            <a:off x="966523" y="4023130"/>
            <a:ext cx="11071755"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local_storage_cache</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local_storage_cache;</a:t>
            </a:r>
          </a:p>
        </p:txBody>
      </p:sp>
      <p:sp>
        <p:nvSpPr>
          <p:cNvPr id="421" name="Shape 421"/>
          <p:cNvSpPr/>
          <p:nvPr/>
        </p:nvSpPr>
        <p:spPr>
          <a:xfrm>
            <a:off x="2120694" y="957156"/>
            <a:ext cx="8763412" cy="1463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0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FF4B85"/>
                </a:solidFill>
              </a:rPr>
              <a:t>Local Storage Cache</a:t>
            </a:r>
          </a:p>
        </p:txBody>
      </p:sp>
    </p:spTree>
  </p:cSld>
  <p:clrMapOvr>
    <a:masterClrMapping/>
  </p:clrMapOvr>
  <p:transition spd="fast" advClick="1">
    <p:dissolve/>
  </p:transition>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5" name="icon_company.png"/>
          <p:cNvPicPr/>
          <p:nvPr/>
        </p:nvPicPr>
        <p:blipFill>
          <a:blip r:embed="rId3">
            <a:extLst/>
          </a:blip>
          <a:stretch>
            <a:fillRect/>
          </a:stretch>
        </p:blipFill>
        <p:spPr>
          <a:xfrm>
            <a:off x="10647680" y="2621279"/>
            <a:ext cx="4184743" cy="4504268"/>
          </a:xfrm>
          <a:prstGeom prst="rect">
            <a:avLst/>
          </a:prstGeom>
          <a:ln w="3175">
            <a:miter lim="400000"/>
          </a:ln>
        </p:spPr>
      </p:pic>
      <p:sp>
        <p:nvSpPr>
          <p:cNvPr id="426" name="Shape 426"/>
          <p:cNvSpPr/>
          <p:nvPr>
            <p:ph type="title"/>
          </p:nvPr>
        </p:nvSpPr>
        <p:spPr>
          <a:xfrm>
            <a:off x="738204" y="-25847"/>
            <a:ext cx="12144008" cy="2814851"/>
          </a:xfrm>
          <a:prstGeom prst="rect">
            <a:avLst/>
          </a:prstGeom>
        </p:spPr>
        <p:txBody>
          <a:bodyPr/>
          <a:lstStyle>
            <a:lvl1pPr>
              <a:defRPr sz="13000"/>
            </a:lvl1pPr>
          </a:lstStyle>
          <a:p>
            <a:pPr lvl="0">
              <a:defRPr sz="1800">
                <a:solidFill>
                  <a:srgbClr val="000000"/>
                </a:solidFill>
              </a:defRPr>
            </a:pPr>
            <a:r>
              <a:rPr sz="13000">
                <a:solidFill>
                  <a:srgbClr val="FFFFFF"/>
                </a:solidFill>
              </a:rPr>
              <a:t>ЭКСПЕРИМЕНТИРУЙТЕ</a:t>
            </a:r>
          </a:p>
        </p:txBody>
      </p:sp>
      <p:pic>
        <p:nvPicPr>
          <p:cNvPr id="427" name="1.gif"/>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728719" y="2566433"/>
            <a:ext cx="9836110" cy="6557407"/>
          </a:xfrm>
          <a:prstGeom prst="rect">
            <a:avLst/>
          </a:prstGeom>
        </p:spPr>
      </p:pic>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42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27"/>
                </p:tgtEl>
              </p:cMediaNode>
            </p:vide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31" name="Shape 431"/>
          <p:cNvSpPr/>
          <p:nvPr/>
        </p:nvSpPr>
        <p:spPr>
          <a:xfrm>
            <a:off x="0" y="302529"/>
            <a:ext cx="13004801" cy="1463888"/>
          </a:xfrm>
          <a:prstGeom prst="rect">
            <a:avLst/>
          </a:prstGeom>
          <a:ln w="3175">
            <a:miter lim="400000"/>
          </a:ln>
          <a:effectLst>
            <a:outerShdw sx="100000" sy="100000" kx="0" ky="0" algn="b" rotWithShape="0" blurRad="0" dist="0" dir="5400000">
              <a:srgbClr val="000000">
                <a:alpha val="0"/>
              </a:srgbClr>
            </a:outerShdw>
          </a:effectLst>
          <a:extLst>
            <a:ext uri="{C572A759-6A51-4108-AA02-DFA0A04FC94B}">
              <ma14:wrappingTextBoxFlag xmlns:ma14="http://schemas.microsoft.com/office/mac/drawingml/2011/main" val="1"/>
            </a:ext>
          </a:extLst>
        </p:spPr>
        <p:txBody>
          <a:bodyPr lIns="0" tIns="0" rIns="0" bIns="0" anchor="ctr">
            <a:spAutoFit/>
          </a:bodyPr>
          <a:lstStyle>
            <a:lvl1pPr defTabSz="365759">
              <a:lnSpc>
                <a:spcPct val="120000"/>
              </a:lnSpc>
              <a:spcBef>
                <a:spcPts val="1500"/>
              </a:spcBef>
              <a:defRPr sz="10000">
                <a:solidFill>
                  <a:srgbClr val="00CF41"/>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00CF41"/>
                </a:solidFill>
              </a:rPr>
              <a:t>НИКОМУ НЕ ВЕРЬТЕ</a:t>
            </a:r>
          </a:p>
        </p:txBody>
      </p:sp>
      <p:pic>
        <p:nvPicPr>
          <p:cNvPr id="432" name="post-19224-Fuck-This-Fuck-That-Fuck-Those-Zt2V.gif"/>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454068" y="2114944"/>
            <a:ext cx="8096664" cy="7171331"/>
          </a:xfrm>
          <a:prstGeom prst="rect">
            <a:avLst/>
          </a:prstGeom>
        </p:spPr>
      </p:pic>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43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32"/>
                </p:tgtEl>
              </p:cMediaNode>
            </p:vide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Shape 436"/>
          <p:cNvSpPr/>
          <p:nvPr>
            <p:ph type="title"/>
          </p:nvPr>
        </p:nvSpPr>
        <p:spPr>
          <a:xfrm>
            <a:off x="-2549850" y="-49063"/>
            <a:ext cx="11148908" cy="2275299"/>
          </a:xfrm>
          <a:prstGeom prst="rect">
            <a:avLst/>
          </a:prstGeom>
        </p:spPr>
        <p:txBody>
          <a:bodyPr/>
          <a:lstStyle>
            <a:lvl1pPr>
              <a:defRPr sz="12000">
                <a:latin typeface="Bebas Neue Regular"/>
                <a:ea typeface="Bebas Neue Regular"/>
                <a:cs typeface="Bebas Neue Regular"/>
                <a:sym typeface="Bebas Neue Regular"/>
              </a:defRPr>
            </a:lvl1pPr>
          </a:lstStyle>
          <a:p>
            <a:pPr lvl="0">
              <a:defRPr sz="1800">
                <a:solidFill>
                  <a:srgbClr val="000000"/>
                </a:solidFill>
              </a:defRPr>
            </a:pPr>
            <a:r>
              <a:rPr sz="12000">
                <a:solidFill>
                  <a:srgbClr val="FFFFFF"/>
                </a:solidFill>
              </a:rPr>
              <a:t>Вопросы ?</a:t>
            </a:r>
          </a:p>
        </p:txBody>
      </p:sp>
      <p:sp>
        <p:nvSpPr>
          <p:cNvPr id="437" name="Shape 437"/>
          <p:cNvSpPr/>
          <p:nvPr/>
        </p:nvSpPr>
        <p:spPr>
          <a:xfrm>
            <a:off x="891194" y="6287954"/>
            <a:ext cx="419685" cy="41968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6D6D6"/>
          </a:solidFill>
          <a:ln w="12700">
            <a:solidFill>
              <a:srgbClr val="000000">
                <a:alpha val="0"/>
              </a:srgbClr>
            </a:solidFill>
            <a:miter lim="400000"/>
          </a:ln>
        </p:spPr>
        <p:txBody>
          <a:bodyPr lIns="0" tIns="0" rIns="0" bIns="0" anchor="ctr"/>
          <a:lstStyle/>
          <a:p>
            <a:pPr lvl="0" defTabSz="876300">
              <a:defRPr sz="4200">
                <a:solidFill>
                  <a:srgbClr val="FFFFFF"/>
                </a:solidFill>
                <a:effectLst>
                  <a:outerShdw sx="100000" sy="100000" kx="0" ky="0" algn="b" rotWithShape="0" blurRad="38100" dist="12700" dir="5400000">
                    <a:srgbClr val="000000">
                      <a:alpha val="50000"/>
                    </a:srgbClr>
                  </a:outerShdw>
                </a:effectLst>
              </a:defRPr>
            </a:pPr>
          </a:p>
        </p:txBody>
      </p:sp>
      <p:sp>
        <p:nvSpPr>
          <p:cNvPr id="438" name="Shape 438"/>
          <p:cNvSpPr/>
          <p:nvPr/>
        </p:nvSpPr>
        <p:spPr>
          <a:xfrm>
            <a:off x="1549370" y="5737090"/>
            <a:ext cx="261719" cy="26171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6D6D6"/>
          </a:solidFill>
          <a:ln w="12700">
            <a:solidFill>
              <a:srgbClr val="000000">
                <a:alpha val="0"/>
              </a:srgbClr>
            </a:solidFill>
            <a:miter lim="400000"/>
          </a:ln>
        </p:spPr>
        <p:txBody>
          <a:bodyPr lIns="0" tIns="0" rIns="0" bIns="0" anchor="ctr"/>
          <a:lstStyle/>
          <a:p>
            <a:pPr lvl="0" defTabSz="876300">
              <a:defRPr sz="4200">
                <a:solidFill>
                  <a:srgbClr val="FFFFFF"/>
                </a:solidFill>
                <a:effectLst>
                  <a:outerShdw sx="100000" sy="100000" kx="0" ky="0" algn="b" rotWithShape="0" blurRad="38100" dist="12700" dir="5400000">
                    <a:srgbClr val="000000">
                      <a:alpha val="50000"/>
                    </a:srgbClr>
                  </a:outerShdw>
                </a:effectLst>
              </a:defRPr>
            </a:pPr>
          </a:p>
        </p:txBody>
      </p:sp>
      <p:sp>
        <p:nvSpPr>
          <p:cNvPr id="439" name="Shape 439"/>
          <p:cNvSpPr/>
          <p:nvPr/>
        </p:nvSpPr>
        <p:spPr>
          <a:xfrm>
            <a:off x="2217560" y="5856640"/>
            <a:ext cx="225818" cy="22581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6D6D6"/>
          </a:solidFill>
          <a:ln w="12700">
            <a:solidFill>
              <a:srgbClr val="000000">
                <a:alpha val="0"/>
              </a:srgbClr>
            </a:solidFill>
            <a:miter lim="400000"/>
          </a:ln>
        </p:spPr>
        <p:txBody>
          <a:bodyPr lIns="0" tIns="0" rIns="0" bIns="0" anchor="ctr"/>
          <a:lstStyle/>
          <a:p>
            <a:pPr lvl="0" defTabSz="876300">
              <a:defRPr sz="4200">
                <a:solidFill>
                  <a:srgbClr val="FFFFFF"/>
                </a:solidFill>
                <a:effectLst>
                  <a:outerShdw sx="100000" sy="100000" kx="0" ky="0" algn="b" rotWithShape="0" blurRad="38100" dist="12700" dir="5400000">
                    <a:srgbClr val="000000">
                      <a:alpha val="50000"/>
                    </a:srgbClr>
                  </a:outerShdw>
                </a:effectLst>
              </a:defRPr>
            </a:pPr>
          </a:p>
        </p:txBody>
      </p:sp>
      <p:sp>
        <p:nvSpPr>
          <p:cNvPr id="440" name="Shape 440"/>
          <p:cNvSpPr/>
          <p:nvPr/>
        </p:nvSpPr>
        <p:spPr>
          <a:xfrm>
            <a:off x="2743366" y="5610286"/>
            <a:ext cx="118114" cy="118114"/>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6D6D6"/>
          </a:solidFill>
          <a:ln w="12700">
            <a:solidFill>
              <a:srgbClr val="000000">
                <a:alpha val="0"/>
              </a:srgbClr>
            </a:solidFill>
            <a:miter lim="400000"/>
          </a:ln>
        </p:spPr>
        <p:txBody>
          <a:bodyPr lIns="0" tIns="0" rIns="0" bIns="0" anchor="ctr"/>
          <a:lstStyle/>
          <a:p>
            <a:pPr lvl="0" defTabSz="876300">
              <a:defRPr sz="4200">
                <a:solidFill>
                  <a:srgbClr val="FFFFFF"/>
                </a:solidFill>
                <a:effectLst>
                  <a:outerShdw sx="100000" sy="100000" kx="0" ky="0" algn="b" rotWithShape="0" blurRad="38100" dist="12700" dir="5400000">
                    <a:srgbClr val="000000">
                      <a:alpha val="50000"/>
                    </a:srgbClr>
                  </a:outerShdw>
                </a:effectLst>
              </a:defRPr>
            </a:pPr>
          </a:p>
        </p:txBody>
      </p:sp>
      <p:sp>
        <p:nvSpPr>
          <p:cNvPr id="441" name="Shape 441"/>
          <p:cNvSpPr/>
          <p:nvPr/>
        </p:nvSpPr>
        <p:spPr>
          <a:xfrm>
            <a:off x="3030215" y="5246896"/>
            <a:ext cx="46312" cy="4631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D6D6D6"/>
          </a:solidFill>
          <a:ln w="12700">
            <a:solidFill>
              <a:srgbClr val="000000">
                <a:alpha val="0"/>
              </a:srgbClr>
            </a:solidFill>
            <a:miter lim="400000"/>
          </a:ln>
        </p:spPr>
        <p:txBody>
          <a:bodyPr lIns="0" tIns="0" rIns="0" bIns="0" anchor="ctr"/>
          <a:lstStyle/>
          <a:p>
            <a:pPr lvl="0" defTabSz="876300">
              <a:defRPr sz="4200">
                <a:solidFill>
                  <a:srgbClr val="FFFFFF"/>
                </a:solidFill>
                <a:effectLst>
                  <a:outerShdw sx="100000" sy="100000" kx="0" ky="0" algn="b" rotWithShape="0" blurRad="38100" dist="12700" dir="5400000">
                    <a:srgbClr val="000000">
                      <a:alpha val="50000"/>
                    </a:srgbClr>
                  </a:outerShdw>
                </a:effectLst>
              </a:defRPr>
            </a:pPr>
          </a:p>
        </p:txBody>
      </p:sp>
      <p:sp>
        <p:nvSpPr>
          <p:cNvPr id="442" name="Shape 442"/>
          <p:cNvSpPr/>
          <p:nvPr/>
        </p:nvSpPr>
        <p:spPr>
          <a:xfrm>
            <a:off x="8504838" y="1032691"/>
            <a:ext cx="4104641" cy="574887"/>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spAutoFit/>
          </a:bodyPr>
          <a:lstStyle>
            <a:lvl1pPr algn="l" defTabSz="685800">
              <a:lnSpc>
                <a:spcPct val="120000"/>
              </a:lnSpc>
              <a:spcBef>
                <a:spcPts val="1500"/>
              </a:spcBef>
              <a:defRPr sz="4000" u="sng">
                <a:solidFill>
                  <a:srgbClr val="FFFFFF"/>
                </a:solidFill>
                <a:latin typeface="ISOCPEUR"/>
                <a:ea typeface="ISOCPEUR"/>
                <a:cs typeface="ISOCPEUR"/>
                <a:sym typeface="ISOCPEUR"/>
                <a:hlinkClick r:id="rId2" invalidUrl="" action="" tgtFrame="" tooltip="" history="1" highlightClick="0" endSnd="0"/>
              </a:defRPr>
            </a:lvl1pPr>
          </a:lstStyle>
          <a:p>
            <a:pPr lvl="0">
              <a:defRPr sz="1800" u="none">
                <a:solidFill>
                  <a:srgbClr val="000000"/>
                </a:solidFill>
              </a:defRPr>
            </a:pPr>
            <a:r>
              <a:rPr sz="4000" u="sng">
                <a:solidFill>
                  <a:srgbClr val="FFFFFF"/>
                </a:solidFill>
                <a:hlinkClick r:id="rId2" invalidUrl="" action="" tgtFrame="" tooltip="" history="1" highlightClick="0" endSnd="0"/>
              </a:rPr>
              <a:t>nedudi@gmail.com</a:t>
            </a:r>
          </a:p>
        </p:txBody>
      </p:sp>
      <p:sp>
        <p:nvSpPr>
          <p:cNvPr id="443" name="Shape 443"/>
          <p:cNvSpPr/>
          <p:nvPr/>
        </p:nvSpPr>
        <p:spPr>
          <a:xfrm>
            <a:off x="8487905" y="1928809"/>
            <a:ext cx="4104641" cy="574888"/>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spAutoFit/>
          </a:bodyPr>
          <a:lstStyle>
            <a:lvl1pPr algn="l" defTabSz="685800">
              <a:lnSpc>
                <a:spcPct val="120000"/>
              </a:lnSpc>
              <a:spcBef>
                <a:spcPts val="1500"/>
              </a:spcBef>
              <a:defRPr sz="4000" u="sng">
                <a:solidFill>
                  <a:srgbClr val="FFFFFF"/>
                </a:solidFill>
                <a:latin typeface="ISOCPEUR"/>
                <a:ea typeface="ISOCPEUR"/>
                <a:cs typeface="ISOCPEUR"/>
                <a:sym typeface="ISOCPEUR"/>
                <a:hlinkClick r:id="rId3" invalidUrl="" action="" tgtFrame="" tooltip="" history="1" highlightClick="0" endSnd="0"/>
              </a:defRPr>
            </a:lvl1pPr>
          </a:lstStyle>
          <a:p>
            <a:pPr lvl="0">
              <a:defRPr sz="1800" u="none">
                <a:solidFill>
                  <a:srgbClr val="000000"/>
                </a:solidFill>
              </a:defRPr>
            </a:pPr>
            <a:r>
              <a:rPr sz="4000" u="sng">
                <a:solidFill>
                  <a:srgbClr val="FFFFFF"/>
                </a:solidFill>
                <a:hlinkClick r:id="rId3" invalidUrl="" action="" tgtFrame="" tooltip="" history="1" highlightClick="0" endSnd="0"/>
              </a:rPr>
              <a:t>html5.by</a:t>
            </a:r>
          </a:p>
        </p:txBody>
      </p:sp>
      <p:pic>
        <p:nvPicPr>
          <p:cNvPr id="444" name="email.png"/>
          <p:cNvPicPr/>
          <p:nvPr/>
        </p:nvPicPr>
        <p:blipFill>
          <a:blip r:embed="rId4">
            <a:extLst/>
          </a:blip>
          <a:stretch>
            <a:fillRect/>
          </a:stretch>
        </p:blipFill>
        <p:spPr>
          <a:xfrm>
            <a:off x="7739874" y="1054856"/>
            <a:ext cx="574888" cy="574888"/>
          </a:xfrm>
          <a:prstGeom prst="rect">
            <a:avLst/>
          </a:prstGeom>
          <a:ln w="3175">
            <a:miter lim="400000"/>
          </a:ln>
        </p:spPr>
      </p:pic>
      <p:pic>
        <p:nvPicPr>
          <p:cNvPr id="445" name="site.png"/>
          <p:cNvPicPr/>
          <p:nvPr/>
        </p:nvPicPr>
        <p:blipFill>
          <a:blip r:embed="rId5">
            <a:extLst/>
          </a:blip>
          <a:stretch>
            <a:fillRect/>
          </a:stretch>
        </p:blipFill>
        <p:spPr>
          <a:xfrm>
            <a:off x="7676233" y="1928809"/>
            <a:ext cx="668305" cy="668304"/>
          </a:xfrm>
          <a:prstGeom prst="rect">
            <a:avLst/>
          </a:prstGeom>
          <a:ln w="3175">
            <a:miter lim="400000"/>
          </a:ln>
        </p:spPr>
      </p:pic>
      <p:pic>
        <p:nvPicPr>
          <p:cNvPr id="446" name="vk.png"/>
          <p:cNvPicPr/>
          <p:nvPr/>
        </p:nvPicPr>
        <p:blipFill>
          <a:blip r:embed="rId6">
            <a:extLst/>
          </a:blip>
          <a:stretch>
            <a:fillRect/>
          </a:stretch>
        </p:blipFill>
        <p:spPr>
          <a:xfrm>
            <a:off x="11428569" y="7318113"/>
            <a:ext cx="1066801" cy="1092201"/>
          </a:xfrm>
          <a:prstGeom prst="rect">
            <a:avLst/>
          </a:prstGeom>
          <a:ln w="3175">
            <a:miter lim="400000"/>
          </a:ln>
        </p:spPr>
      </p:pic>
      <p:pic>
        <p:nvPicPr>
          <p:cNvPr id="447" name="tw.png"/>
          <p:cNvPicPr/>
          <p:nvPr/>
        </p:nvPicPr>
        <p:blipFill>
          <a:blip r:embed="rId7">
            <a:extLst/>
          </a:blip>
          <a:stretch>
            <a:fillRect/>
          </a:stretch>
        </p:blipFill>
        <p:spPr>
          <a:xfrm>
            <a:off x="11447619" y="4924661"/>
            <a:ext cx="1028701" cy="1092201"/>
          </a:xfrm>
          <a:prstGeom prst="rect">
            <a:avLst/>
          </a:prstGeom>
          <a:ln w="3175">
            <a:miter lim="400000"/>
          </a:ln>
        </p:spPr>
      </p:pic>
      <p:pic>
        <p:nvPicPr>
          <p:cNvPr id="448" name="fb.png"/>
          <p:cNvPicPr/>
          <p:nvPr/>
        </p:nvPicPr>
        <p:blipFill>
          <a:blip r:embed="rId8">
            <a:extLst/>
          </a:blip>
          <a:stretch>
            <a:fillRect/>
          </a:stretch>
        </p:blipFill>
        <p:spPr>
          <a:xfrm>
            <a:off x="11428569" y="6121387"/>
            <a:ext cx="1066801" cy="1092201"/>
          </a:xfrm>
          <a:prstGeom prst="rect">
            <a:avLst/>
          </a:prstGeom>
          <a:ln w="3175">
            <a:miter lim="400000"/>
          </a:ln>
        </p:spPr>
      </p:pic>
      <p:sp>
        <p:nvSpPr>
          <p:cNvPr id="449" name="Shape 449"/>
          <p:cNvSpPr/>
          <p:nvPr/>
        </p:nvSpPr>
        <p:spPr>
          <a:xfrm>
            <a:off x="5636755" y="7396056"/>
            <a:ext cx="5395679" cy="955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7000">
                <a:solidFill>
                  <a:srgbClr val="1AB0FB"/>
                </a:solidFill>
                <a:latin typeface="ISOCPEUR"/>
                <a:ea typeface="ISOCPEUR"/>
                <a:cs typeface="ISOCPEUR"/>
                <a:sym typeface="ISOCPEUR"/>
                <a:hlinkClick r:id="rId9" invalidUrl="" action="" tgtFrame="" tooltip="" history="1" highlightClick="0" endSnd="0"/>
              </a:defRPr>
            </a:lvl1pPr>
          </a:lstStyle>
          <a:p>
            <a:pPr lvl="0">
              <a:defRPr sz="1800">
                <a:solidFill>
                  <a:srgbClr val="000000"/>
                </a:solidFill>
              </a:defRPr>
            </a:pPr>
            <a:r>
              <a:rPr sz="7000">
                <a:solidFill>
                  <a:srgbClr val="1AB0FB"/>
                </a:solidFill>
                <a:hlinkClick r:id="rId9" invalidUrl="" action="" tgtFrame="" tooltip="" history="1" highlightClick="0" endSnd="0"/>
              </a:rPr>
              <a:t>vk.com/html5by</a:t>
            </a:r>
          </a:p>
        </p:txBody>
      </p:sp>
      <p:sp>
        <p:nvSpPr>
          <p:cNvPr id="450" name="Shape 450"/>
          <p:cNvSpPr/>
          <p:nvPr/>
        </p:nvSpPr>
        <p:spPr>
          <a:xfrm>
            <a:off x="3411907" y="6205326"/>
            <a:ext cx="7687632" cy="9558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7000">
                <a:solidFill>
                  <a:srgbClr val="1AB0FB"/>
                </a:solidFill>
                <a:latin typeface="ISOCPEUR"/>
                <a:ea typeface="ISOCPEUR"/>
                <a:cs typeface="ISOCPEUR"/>
                <a:sym typeface="ISOCPEUR"/>
                <a:hlinkClick r:id="rId10" invalidUrl="" action="" tgtFrame="" tooltip="" history="1" highlightClick="0" endSnd="0"/>
              </a:defRPr>
            </a:lvl1pPr>
          </a:lstStyle>
          <a:p>
            <a:pPr lvl="0">
              <a:defRPr sz="1800">
                <a:solidFill>
                  <a:srgbClr val="000000"/>
                </a:solidFill>
              </a:defRPr>
            </a:pPr>
            <a:r>
              <a:rPr sz="7000">
                <a:solidFill>
                  <a:srgbClr val="1AB0FB"/>
                </a:solidFill>
                <a:hlinkClick r:id="rId10" invalidUrl="" action="" tgtFrame="" tooltip="" history="1" highlightClick="0" endSnd="0"/>
              </a:rPr>
              <a:t>facebook.com/html5by</a:t>
            </a:r>
          </a:p>
        </p:txBody>
      </p:sp>
      <p:sp>
        <p:nvSpPr>
          <p:cNvPr id="451" name="Shape 451"/>
          <p:cNvSpPr/>
          <p:nvPr/>
        </p:nvSpPr>
        <p:spPr>
          <a:xfrm>
            <a:off x="4091328" y="5014595"/>
            <a:ext cx="7057344" cy="955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7000">
                <a:solidFill>
                  <a:srgbClr val="1AB0FB"/>
                </a:solidFill>
                <a:latin typeface="ISOCPEUR"/>
                <a:ea typeface="ISOCPEUR"/>
                <a:cs typeface="ISOCPEUR"/>
                <a:sym typeface="ISOCPEUR"/>
                <a:hlinkClick r:id="rId11" invalidUrl="" action="" tgtFrame="" tooltip="" history="1" highlightClick="0" endSnd="0"/>
              </a:defRPr>
            </a:lvl1pPr>
          </a:lstStyle>
          <a:p>
            <a:pPr lvl="0">
              <a:defRPr sz="1800">
                <a:solidFill>
                  <a:srgbClr val="000000"/>
                </a:solidFill>
              </a:defRPr>
            </a:pPr>
            <a:r>
              <a:rPr sz="7000">
                <a:solidFill>
                  <a:srgbClr val="1AB0FB"/>
                </a:solidFill>
                <a:hlinkClick r:id="rId11" invalidUrl="" action="" tgtFrame="" tooltip="" history="1" highlightClick="0" endSnd="0"/>
              </a:rPr>
              <a:t>twitter.com/html5by</a:t>
            </a:r>
          </a:p>
        </p:txBody>
      </p:sp>
    </p:spTree>
  </p:cSld>
  <p:clrMapOvr>
    <a:masterClrMapping/>
  </p:clrMapOvr>
  <p:transition spd="fast" advClick="1">
    <p:dissolve/>
  </p:transition>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81" name="2014-12-04_0258.png"/>
          <p:cNvPicPr/>
          <p:nvPr/>
        </p:nvPicPr>
        <p:blipFill>
          <a:blip r:embed="rId2">
            <a:extLst/>
          </a:blip>
          <a:stretch>
            <a:fillRect/>
          </a:stretch>
        </p:blipFill>
        <p:spPr>
          <a:xfrm>
            <a:off x="2229735" y="781751"/>
            <a:ext cx="8545330" cy="8190098"/>
          </a:xfrm>
          <a:prstGeom prst="rect">
            <a:avLst/>
          </a:prstGeom>
          <a:ln w="3175">
            <a:miter lim="400000"/>
          </a:ln>
        </p:spPr>
      </p:pic>
    </p:spTree>
  </p:cSld>
  <p:clrMapOvr>
    <a:masterClrMapping/>
  </p:clrMapOvr>
  <p:transition spd="fast" advClick="1">
    <p:dissolve/>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83" name="2014-12-04_025811.png"/>
          <p:cNvPicPr/>
          <p:nvPr/>
        </p:nvPicPr>
        <p:blipFill>
          <a:blip r:embed="rId2">
            <a:extLst/>
          </a:blip>
          <a:stretch>
            <a:fillRect/>
          </a:stretch>
        </p:blipFill>
        <p:spPr>
          <a:xfrm>
            <a:off x="2398183" y="-95513"/>
            <a:ext cx="7523894" cy="9944626"/>
          </a:xfrm>
          <a:prstGeom prst="rect">
            <a:avLst/>
          </a:prstGeom>
          <a:ln w="3175">
            <a:miter lim="400000"/>
          </a:ln>
        </p:spPr>
      </p:pic>
    </p:spTree>
  </p:cSld>
  <p:clrMapOvr>
    <a:masterClrMapping/>
  </p:clrMapOvr>
  <p:transition spd="fast" advClick="1">
    <p:dissolve/>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85" name="2014-12-04_0257.png"/>
          <p:cNvPicPr/>
          <p:nvPr/>
        </p:nvPicPr>
        <p:blipFill>
          <a:blip r:embed="rId2">
            <a:extLst/>
          </a:blip>
          <a:stretch>
            <a:fillRect/>
          </a:stretch>
        </p:blipFill>
        <p:spPr>
          <a:xfrm>
            <a:off x="3956050" y="-98366"/>
            <a:ext cx="5832799" cy="9467732"/>
          </a:xfrm>
          <a:prstGeom prst="rect">
            <a:avLst/>
          </a:prstGeom>
          <a:ln w="3175">
            <a:miter lim="400000"/>
          </a:ln>
        </p:spPr>
      </p:pic>
    </p:spTree>
  </p:cSld>
  <p:clrMapOvr>
    <a:masterClrMapping/>
  </p:clrMapOvr>
  <p:transition spd="fast" advClick="1">
    <p:dissolve/>
  </p:transition>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87" name="1374790408_Obama-bucks-animated-money-gif.gif"/>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 y="4473845"/>
            <a:ext cx="13004801" cy="5346419"/>
          </a:xfrm>
          <a:prstGeom prst="rect">
            <a:avLst/>
          </a:prstGeom>
        </p:spPr>
      </p:pic>
      <p:sp>
        <p:nvSpPr>
          <p:cNvPr id="88" name="Shape 88"/>
          <p:cNvSpPr/>
          <p:nvPr/>
        </p:nvSpPr>
        <p:spPr>
          <a:xfrm>
            <a:off x="1164722" y="1278011"/>
            <a:ext cx="10675356" cy="398864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spcBef>
                <a:spcPts val="1500"/>
              </a:spcBef>
              <a:defRPr sz="12000">
                <a:solidFill>
                  <a:srgbClr val="1AB0FB"/>
                </a:solidFill>
                <a:latin typeface="Bebas Neue Cyrillic"/>
                <a:ea typeface="Bebas Neue Cyrillic"/>
                <a:cs typeface="Bebas Neue Cyrillic"/>
                <a:sym typeface="Bebas Neue Cyrillic"/>
              </a:defRPr>
            </a:lvl1pPr>
          </a:lstStyle>
          <a:p>
            <a:pPr lvl="0">
              <a:defRPr sz="1800">
                <a:solidFill>
                  <a:srgbClr val="000000"/>
                </a:solidFill>
              </a:defRPr>
            </a:pPr>
            <a:r>
              <a:rPr sz="12000">
                <a:solidFill>
                  <a:srgbClr val="1AB0FB"/>
                </a:solidFill>
              </a:rPr>
              <a:t>Деньги - не главное</a:t>
            </a:r>
            <a:endParaRPr sz="12000">
              <a:solidFill>
                <a:srgbClr val="1AB0FB"/>
              </a:solidFill>
            </a:endParaRPr>
          </a:p>
        </p:txBody>
      </p:sp>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8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90" name="Brent-Rambo.gif"/>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79044" y="-59284"/>
            <a:ext cx="13162889" cy="9872168"/>
          </a:xfrm>
          <a:prstGeom prst="rect">
            <a:avLst/>
          </a:prstGeom>
        </p:spPr>
      </p:pic>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9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94" name="zGunpp4.gif"/>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17888" y="-3160"/>
            <a:ext cx="13840576" cy="9759920"/>
          </a:xfrm>
          <a:prstGeom prst="rect">
            <a:avLst/>
          </a:prstGeom>
        </p:spPr>
      </p:pic>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9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8" name="icon_company.png"/>
          <p:cNvPicPr/>
          <p:nvPr/>
        </p:nvPicPr>
        <p:blipFill>
          <a:blip r:embed="rId2">
            <a:extLst/>
          </a:blip>
          <a:stretch>
            <a:fillRect/>
          </a:stretch>
        </p:blipFill>
        <p:spPr>
          <a:xfrm>
            <a:off x="10647680" y="2621279"/>
            <a:ext cx="4184743" cy="4504268"/>
          </a:xfrm>
          <a:prstGeom prst="rect">
            <a:avLst/>
          </a:prstGeom>
          <a:ln w="3175">
            <a:miter lim="400000"/>
          </a:ln>
        </p:spPr>
      </p:pic>
      <p:sp>
        <p:nvSpPr>
          <p:cNvPr id="99" name="Shape 99"/>
          <p:cNvSpPr/>
          <p:nvPr>
            <p:ph type="title"/>
          </p:nvPr>
        </p:nvSpPr>
        <p:spPr>
          <a:xfrm>
            <a:off x="719536" y="2236241"/>
            <a:ext cx="8964471" cy="2317222"/>
          </a:xfrm>
          <a:prstGeom prst="rect">
            <a:avLst/>
          </a:prstGeom>
        </p:spPr>
        <p:txBody>
          <a:bodyPr/>
          <a:lstStyle/>
          <a:p>
            <a:pPr lvl="0">
              <a:defRPr sz="1800">
                <a:solidFill>
                  <a:srgbClr val="000000"/>
                </a:solidFill>
              </a:defRPr>
            </a:pPr>
            <a:r>
              <a:rPr sz="14000">
                <a:solidFill>
                  <a:srgbClr val="FFFFFF"/>
                </a:solidFill>
              </a:rPr>
              <a:t>Как понять ?</a:t>
            </a:r>
          </a:p>
        </p:txBody>
      </p:sp>
      <p:sp>
        <p:nvSpPr>
          <p:cNvPr id="100" name="Shape 100"/>
          <p:cNvSpPr/>
          <p:nvPr>
            <p:ph type="body" idx="1"/>
          </p:nvPr>
        </p:nvSpPr>
        <p:spPr>
          <a:xfrm>
            <a:off x="934719" y="4958079"/>
            <a:ext cx="8741835" cy="2008004"/>
          </a:xfrm>
          <a:prstGeom prst="rect">
            <a:avLst/>
          </a:prstGeom>
        </p:spPr>
        <p:txBody>
          <a:bodyPr/>
          <a:lstStyle/>
          <a:p>
            <a:pPr lvl="0">
              <a:defRPr sz="1800">
                <a:solidFill>
                  <a:srgbClr val="000000"/>
                </a:solidFill>
              </a:defRPr>
            </a:pPr>
            <a:r>
              <a:rPr sz="5000">
                <a:solidFill>
                  <a:srgbClr val="FFFFFF"/>
                </a:solidFill>
              </a:rPr>
              <a:t>… анализы, анализы </a:t>
            </a:r>
          </a:p>
        </p:txBody>
      </p:sp>
    </p:spTree>
  </p:cSld>
  <p:clrMapOvr>
    <a:masterClrMapping/>
  </p:clrMapOvr>
  <p:transition spd="fast" advClick="1">
    <p:dissolve/>
  </p:transition>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02" name="pingdom.png"/>
          <p:cNvPicPr/>
          <p:nvPr/>
        </p:nvPicPr>
        <p:blipFill>
          <a:blip r:embed="rId2">
            <a:extLst/>
          </a:blip>
          <a:stretch>
            <a:fillRect/>
          </a:stretch>
        </p:blipFill>
        <p:spPr>
          <a:xfrm>
            <a:off x="242155" y="0"/>
            <a:ext cx="12520490" cy="9753600"/>
          </a:xfrm>
          <a:prstGeom prst="rect">
            <a:avLst/>
          </a:prstGeom>
          <a:ln w="3175">
            <a:miter lim="400000"/>
          </a:ln>
        </p:spPr>
      </p:pic>
      <p:sp>
        <p:nvSpPr>
          <p:cNvPr id="103" name="Shape 103"/>
          <p:cNvSpPr/>
          <p:nvPr/>
        </p:nvSpPr>
        <p:spPr>
          <a:xfrm>
            <a:off x="3351379" y="3579706"/>
            <a:ext cx="6302042" cy="2594188"/>
          </a:xfrm>
          <a:prstGeom prst="rect">
            <a:avLst/>
          </a:prstGeom>
          <a:ln w="3175">
            <a:miter lim="400000"/>
          </a:ln>
          <a:effectLst>
            <a:outerShdw sx="100000" sy="100000" kx="0" ky="0" algn="b" rotWithShape="0" blurRad="190500" dist="17757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defTabSz="365759">
              <a:lnSpc>
                <a:spcPct val="120000"/>
              </a:lnSpc>
              <a:spcBef>
                <a:spcPts val="1500"/>
              </a:spcBef>
              <a:defRPr sz="18000">
                <a:solidFill>
                  <a:srgbClr val="FF3257"/>
                </a:solidFill>
                <a:latin typeface="Bebas Neue Cyrillic"/>
                <a:ea typeface="Bebas Neue Cyrillic"/>
                <a:cs typeface="Bebas Neue Cyrillic"/>
                <a:sym typeface="Bebas Neue Cyrillic"/>
              </a:defRPr>
            </a:lvl1pPr>
          </a:lstStyle>
          <a:p>
            <a:pPr lvl="0">
              <a:defRPr sz="1800">
                <a:solidFill>
                  <a:srgbClr val="000000"/>
                </a:solidFill>
              </a:defRPr>
            </a:pPr>
            <a:r>
              <a:rPr sz="18000">
                <a:solidFill>
                  <a:srgbClr val="FF3257"/>
                </a:solidFill>
              </a:rPr>
              <a:t>Pingdom</a:t>
            </a:r>
          </a:p>
        </p:txBody>
      </p:sp>
    </p:spTree>
  </p:cSld>
  <p:clrMapOvr>
    <a:masterClrMapping/>
  </p:clrMapOvr>
  <p:transition spd="fast" advClick="1">
    <p:dissolve/>
  </p:transition>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05" name="pingdom1.png"/>
          <p:cNvPicPr/>
          <p:nvPr/>
        </p:nvPicPr>
        <p:blipFill>
          <a:blip r:embed="rId2">
            <a:extLst/>
          </a:blip>
          <a:stretch>
            <a:fillRect/>
          </a:stretch>
        </p:blipFill>
        <p:spPr>
          <a:xfrm>
            <a:off x="292100" y="927100"/>
            <a:ext cx="12420600" cy="7899400"/>
          </a:xfrm>
          <a:prstGeom prst="rect">
            <a:avLst/>
          </a:prstGeom>
          <a:ln w="3175">
            <a:miter lim="400000"/>
          </a:ln>
        </p:spPr>
      </p:pic>
      <p:sp>
        <p:nvSpPr>
          <p:cNvPr id="106" name="Shape 106"/>
          <p:cNvSpPr/>
          <p:nvPr/>
        </p:nvSpPr>
        <p:spPr>
          <a:xfrm>
            <a:off x="3351379" y="3579706"/>
            <a:ext cx="6302042" cy="2594188"/>
          </a:xfrm>
          <a:prstGeom prst="rect">
            <a:avLst/>
          </a:prstGeom>
          <a:ln w="3175">
            <a:miter lim="400000"/>
          </a:ln>
          <a:effectLst>
            <a:outerShdw sx="100000" sy="100000" kx="0" ky="0" algn="b" rotWithShape="0" blurRad="190500" dist="17757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defTabSz="365759">
              <a:lnSpc>
                <a:spcPct val="120000"/>
              </a:lnSpc>
              <a:spcBef>
                <a:spcPts val="1500"/>
              </a:spcBef>
              <a:defRPr sz="18000">
                <a:solidFill>
                  <a:srgbClr val="FF3257"/>
                </a:solidFill>
                <a:latin typeface="Bebas Neue Cyrillic"/>
                <a:ea typeface="Bebas Neue Cyrillic"/>
                <a:cs typeface="Bebas Neue Cyrillic"/>
                <a:sym typeface="Bebas Neue Cyrillic"/>
              </a:defRPr>
            </a:lvl1pPr>
          </a:lstStyle>
          <a:p>
            <a:pPr lvl="0">
              <a:defRPr sz="1800">
                <a:solidFill>
                  <a:srgbClr val="000000"/>
                </a:solidFill>
              </a:defRPr>
            </a:pPr>
            <a:r>
              <a:rPr sz="18000">
                <a:solidFill>
                  <a:srgbClr val="FF3257"/>
                </a:solidFill>
              </a:rPr>
              <a:t>Pingdom</a:t>
            </a:r>
          </a:p>
        </p:txBody>
      </p:sp>
    </p:spTree>
  </p:cSld>
  <p:clrMapOvr>
    <a:masterClrMapping/>
  </p:clrMapOvr>
  <p:transition spd="fast" advClick="1">
    <p:dissolve/>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53585F"/>
        </a:solidFill>
      </p:bgPr>
    </p:bg>
    <p:spTree>
      <p:nvGrpSpPr>
        <p:cNvPr id="1" name=""/>
        <p:cNvGrpSpPr/>
        <p:nvPr/>
      </p:nvGrpSpPr>
      <p:grpSpPr>
        <a:xfrm>
          <a:off x="0" y="0"/>
          <a:ext cx="0" cy="0"/>
          <a:chOff x="0" y="0"/>
          <a:chExt cx="0" cy="0"/>
        </a:xfrm>
      </p:grpSpPr>
      <p:pic>
        <p:nvPicPr>
          <p:cNvPr id="45" name="html5by-logo-flat-256.png"/>
          <p:cNvPicPr/>
          <p:nvPr/>
        </p:nvPicPr>
        <p:blipFill>
          <a:blip r:embed="rId2">
            <a:extLst/>
          </a:blip>
          <a:stretch>
            <a:fillRect/>
          </a:stretch>
        </p:blipFill>
        <p:spPr>
          <a:xfrm>
            <a:off x="3618178" y="5711694"/>
            <a:ext cx="5768444" cy="2884222"/>
          </a:xfrm>
          <a:prstGeom prst="rect">
            <a:avLst/>
          </a:prstGeom>
          <a:ln w="3175">
            <a:miter lim="400000"/>
          </a:ln>
        </p:spPr>
      </p:pic>
      <p:sp>
        <p:nvSpPr>
          <p:cNvPr id="46" name="Shape 46"/>
          <p:cNvSpPr/>
          <p:nvPr/>
        </p:nvSpPr>
        <p:spPr>
          <a:xfrm>
            <a:off x="-88455" y="-63602"/>
            <a:ext cx="13181710" cy="4616967"/>
          </a:xfrm>
          <a:prstGeom prst="rect">
            <a:avLst/>
          </a:prstGeom>
          <a:solidFill>
            <a:srgbClr val="FFFFFF"/>
          </a:solidFill>
          <a:ln w="3175">
            <a:miter lim="400000"/>
          </a:ln>
          <a:effectLst>
            <a:outerShdw sx="100000" sy="100000" kx="0" ky="0" algn="b" rotWithShape="0" blurRad="12700" dist="12700" dir="5400000">
              <a:srgbClr val="000000">
                <a:alpha val="50000"/>
              </a:srgbClr>
            </a:outerShdw>
          </a:effectLst>
        </p:spPr>
        <p:txBody>
          <a:bodyPr lIns="0" tIns="0" rIns="0" bIns="0" anchor="ctr"/>
          <a:lstStyle/>
          <a:p>
            <a:pPr lvl="0" defTabSz="876300">
              <a:defRPr sz="4200">
                <a:solidFill>
                  <a:srgbClr val="FFFFFF"/>
                </a:solidFill>
                <a:effectLst>
                  <a:outerShdw sx="100000" sy="100000" kx="0" ky="0" algn="b" rotWithShape="0" blurRad="38100" dist="12700" dir="5400000">
                    <a:srgbClr val="000000">
                      <a:alpha val="50000"/>
                    </a:srgbClr>
                  </a:outerShdw>
                </a:effectLst>
              </a:defRPr>
            </a:pPr>
          </a:p>
        </p:txBody>
      </p:sp>
      <p:pic>
        <p:nvPicPr>
          <p:cNvPr id="47" name="logo-xbsoftware.png"/>
          <p:cNvPicPr/>
          <p:nvPr/>
        </p:nvPicPr>
        <p:blipFill>
          <a:blip r:embed="rId3">
            <a:extLst/>
          </a:blip>
          <a:stretch>
            <a:fillRect/>
          </a:stretch>
        </p:blipFill>
        <p:spPr>
          <a:xfrm>
            <a:off x="3099667" y="1145008"/>
            <a:ext cx="6805466" cy="2199747"/>
          </a:xfrm>
          <a:prstGeom prst="rect">
            <a:avLst/>
          </a:prstGeom>
          <a:ln w="3175">
            <a:miter lim="400000"/>
          </a:ln>
        </p:spPr>
      </p:pic>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 presetID="2" grpId="1" fill="hold">
                                  <p:stCondLst>
                                    <p:cond delay="0"/>
                                  </p:stCondLst>
                                  <p:iterate type="el" backwards="0">
                                    <p:tmAbs val="0"/>
                                  </p:iterate>
                                  <p:childTnLst>
                                    <p:set>
                                      <p:cBhvr>
                                        <p:cTn id="6" fill="hold"/>
                                        <p:tgtEl>
                                          <p:spTgt spid="46"/>
                                        </p:tgtEl>
                                        <p:attrNameLst>
                                          <p:attrName>style.visibility</p:attrName>
                                        </p:attrNameLst>
                                      </p:cBhvr>
                                      <p:to>
                                        <p:strVal val="visible"/>
                                      </p:to>
                                    </p:set>
                                    <p:anim calcmode="lin" valueType="num">
                                      <p:cBhvr>
                                        <p:cTn id="7" dur="500" fill="hold"/>
                                        <p:tgtEl>
                                          <p:spTgt spid="46"/>
                                        </p:tgtEl>
                                        <p:attrNameLst>
                                          <p:attrName>ppt_x</p:attrName>
                                        </p:attrNameLst>
                                      </p:cBhvr>
                                      <p:tavLst>
                                        <p:tav tm="0">
                                          <p:val>
                                            <p:strVal val="#ppt_x"/>
                                          </p:val>
                                        </p:tav>
                                        <p:tav tm="100000">
                                          <p:val>
                                            <p:strVal val="#ppt_x"/>
                                          </p:val>
                                        </p:tav>
                                      </p:tavLst>
                                    </p:anim>
                                    <p:anim calcmode="lin" valueType="num">
                                      <p:cBhvr>
                                        <p:cTn id="8" dur="500" fill="hold"/>
                                        <p:tgtEl>
                                          <p:spTgt spid="4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nodeType="afterEffect" presetClass="entr" presetSubtype="32" presetID="23" grpId="2" fill="hold">
                                  <p:stCondLst>
                                    <p:cond delay="0"/>
                                  </p:stCondLst>
                                  <p:iterate type="el" backwards="0">
                                    <p:tmAbs val="0"/>
                                  </p:iterate>
                                  <p:childTnLst>
                                    <p:set>
                                      <p:cBhvr>
                                        <p:cTn id="11" fill="hold"/>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nodeType="clickEffect" presetClass="entr" presetSubtype="9" presetID="15" grpId="3" fill="hold">
                                  <p:stCondLst>
                                    <p:cond delay="0"/>
                                  </p:stCondLst>
                                  <p:iterate type="el" backwards="0">
                                    <p:tmAbs val="0"/>
                                  </p:iterate>
                                  <p:childTnLst>
                                    <p:set>
                                      <p:cBhvr>
                                        <p:cTn id="17" fill="hold"/>
                                        <p:tgtEl>
                                          <p:spTgt spid="45"/>
                                        </p:tgtEl>
                                        <p:attrNameLst>
                                          <p:attrName>style.visibility</p:attrName>
                                        </p:attrNameLst>
                                      </p:cBhvr>
                                      <p:to>
                                        <p:strVal val="visible"/>
                                      </p:to>
                                    </p:set>
                                    <p:anim calcmode="lin" valueType="num">
                                      <p:cBhvr>
                                        <p:cTn id="18" dur="1000" fill="hold"/>
                                        <p:tgtEl>
                                          <p:spTgt spid="45"/>
                                        </p:tgtEl>
                                        <p:attrNameLst>
                                          <p:attrName>ppt_w</p:attrName>
                                        </p:attrNameLst>
                                      </p:cBhvr>
                                      <p:tavLst>
                                        <p:tav tm="0">
                                          <p:val>
                                            <p:fltVal val="0"/>
                                          </p:val>
                                        </p:tav>
                                        <p:tav tm="100000">
                                          <p:val>
                                            <p:strVal val="#ppt_w"/>
                                          </p:val>
                                        </p:tav>
                                      </p:tavLst>
                                    </p:anim>
                                    <p:anim calcmode="lin" valueType="num">
                                      <p:cBhvr>
                                        <p:cTn id="19" dur="1000" fill="hold"/>
                                        <p:tgtEl>
                                          <p:spTgt spid="45"/>
                                        </p:tgtEl>
                                        <p:attrNameLst>
                                          <p:attrName>ppt_h</p:attrName>
                                        </p:attrNameLst>
                                      </p:cBhvr>
                                      <p:tavLst>
                                        <p:tav tm="0">
                                          <p:val>
                                            <p:fltVal val="0"/>
                                          </p:val>
                                        </p:tav>
                                        <p:tav tm="100000">
                                          <p:val>
                                            <p:strVal val="#ppt_h"/>
                                          </p:val>
                                        </p:tav>
                                      </p:tavLst>
                                    </p:anim>
                                    <p:anim calcmode="lin" valueType="num">
                                      <p:cBhvr>
                                        <p:cTn id="20" dur="1000" fill="hold"/>
                                        <p:tgtEl>
                                          <p:spTgt spid="45"/>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4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 grpId="1"/>
      <p:bldP build="whole" bldLvl="1" animBg="1" rev="0" advAuto="0" spid="45" grpId="3"/>
      <p:bldP build="whole" bldLvl="1" animBg="1" rev="0" advAuto="0" spid="47" grpId="2"/>
    </p:bld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08" name="yslow.png"/>
          <p:cNvPicPr/>
          <p:nvPr/>
        </p:nvPicPr>
        <p:blipFill>
          <a:blip r:embed="rId2">
            <a:extLst/>
          </a:blip>
          <a:stretch>
            <a:fillRect/>
          </a:stretch>
        </p:blipFill>
        <p:spPr>
          <a:xfrm>
            <a:off x="549498" y="0"/>
            <a:ext cx="11905804" cy="9753600"/>
          </a:xfrm>
          <a:prstGeom prst="rect">
            <a:avLst/>
          </a:prstGeom>
          <a:ln w="3175">
            <a:miter lim="400000"/>
          </a:ln>
        </p:spPr>
      </p:pic>
      <p:sp>
        <p:nvSpPr>
          <p:cNvPr id="109" name="Shape 109"/>
          <p:cNvSpPr/>
          <p:nvPr/>
        </p:nvSpPr>
        <p:spPr>
          <a:xfrm>
            <a:off x="4103705" y="3579706"/>
            <a:ext cx="4797390" cy="2594188"/>
          </a:xfrm>
          <a:prstGeom prst="rect">
            <a:avLst/>
          </a:prstGeom>
          <a:ln w="3175">
            <a:miter lim="400000"/>
          </a:ln>
          <a:effectLst>
            <a:outerShdw sx="100000" sy="100000" kx="0" ky="0" algn="b" rotWithShape="0" blurRad="190500" dist="17757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defTabSz="365759">
              <a:lnSpc>
                <a:spcPct val="120000"/>
              </a:lnSpc>
              <a:spcBef>
                <a:spcPts val="1500"/>
              </a:spcBef>
              <a:defRPr sz="18000">
                <a:solidFill>
                  <a:srgbClr val="1AB0FB"/>
                </a:solidFill>
                <a:latin typeface="Bebas Neue Cyrillic"/>
                <a:ea typeface="Bebas Neue Cyrillic"/>
                <a:cs typeface="Bebas Neue Cyrillic"/>
                <a:sym typeface="Bebas Neue Cyrillic"/>
              </a:defRPr>
            </a:lvl1pPr>
          </a:lstStyle>
          <a:p>
            <a:pPr lvl="0">
              <a:defRPr sz="1800">
                <a:solidFill>
                  <a:srgbClr val="000000"/>
                </a:solidFill>
              </a:defRPr>
            </a:pPr>
            <a:r>
              <a:rPr sz="18000">
                <a:solidFill>
                  <a:srgbClr val="1AB0FB"/>
                </a:solidFill>
              </a:rPr>
              <a:t>YSLOW</a:t>
            </a:r>
          </a:p>
        </p:txBody>
      </p:sp>
    </p:spTree>
  </p:cSld>
  <p:clrMapOvr>
    <a:masterClrMapping/>
  </p:clrMapOvr>
  <p:transition spd="fast" advClick="1">
    <p:dissolve/>
  </p:transition>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11" name="webpagespeed.png"/>
          <p:cNvPicPr/>
          <p:nvPr/>
        </p:nvPicPr>
        <p:blipFill>
          <a:blip r:embed="rId2">
            <a:extLst/>
          </a:blip>
          <a:stretch>
            <a:fillRect/>
          </a:stretch>
        </p:blipFill>
        <p:spPr>
          <a:xfrm>
            <a:off x="207094" y="0"/>
            <a:ext cx="12590612" cy="9753600"/>
          </a:xfrm>
          <a:prstGeom prst="rect">
            <a:avLst/>
          </a:prstGeom>
          <a:ln w="3175">
            <a:miter lim="400000"/>
          </a:ln>
        </p:spPr>
      </p:pic>
      <p:sp>
        <p:nvSpPr>
          <p:cNvPr id="112" name="Shape 112"/>
          <p:cNvSpPr/>
          <p:nvPr/>
        </p:nvSpPr>
        <p:spPr>
          <a:xfrm>
            <a:off x="1510189" y="3579706"/>
            <a:ext cx="9984422" cy="2594188"/>
          </a:xfrm>
          <a:prstGeom prst="rect">
            <a:avLst/>
          </a:prstGeom>
          <a:ln w="3175">
            <a:miter lim="400000"/>
          </a:ln>
          <a:effectLst>
            <a:outerShdw sx="100000" sy="100000" kx="0" ky="0" algn="b" rotWithShape="0" blurRad="190500" dist="17757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defTabSz="365759">
              <a:lnSpc>
                <a:spcPct val="120000"/>
              </a:lnSpc>
              <a:spcBef>
                <a:spcPts val="1500"/>
              </a:spcBef>
              <a:defRPr sz="18000">
                <a:solidFill>
                  <a:srgbClr val="FF3257"/>
                </a:solidFill>
                <a:latin typeface="Bebas Neue Cyrillic"/>
                <a:ea typeface="Bebas Neue Cyrillic"/>
                <a:cs typeface="Bebas Neue Cyrillic"/>
                <a:sym typeface="Bebas Neue Cyrillic"/>
              </a:defRPr>
            </a:lvl1pPr>
          </a:lstStyle>
          <a:p>
            <a:pPr lvl="0">
              <a:defRPr sz="1800">
                <a:solidFill>
                  <a:srgbClr val="000000"/>
                </a:solidFill>
              </a:defRPr>
            </a:pPr>
            <a:r>
              <a:rPr sz="18000">
                <a:solidFill>
                  <a:srgbClr val="FF3257"/>
                </a:solidFill>
              </a:rPr>
              <a:t>WEBPAGETEST</a:t>
            </a:r>
          </a:p>
        </p:txBody>
      </p:sp>
    </p:spTree>
  </p:cSld>
  <p:clrMapOvr>
    <a:masterClrMapping/>
  </p:clrMapOvr>
  <p:transition spd="fast" advClick="1">
    <p:dissolve/>
  </p:transition>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14" name="ga-desc.png"/>
          <p:cNvPicPr/>
          <p:nvPr/>
        </p:nvPicPr>
        <p:blipFill>
          <a:blip r:embed="rId2">
            <a:extLst/>
          </a:blip>
          <a:stretch>
            <a:fillRect/>
          </a:stretch>
        </p:blipFill>
        <p:spPr>
          <a:xfrm>
            <a:off x="0" y="1149883"/>
            <a:ext cx="13004800" cy="7453834"/>
          </a:xfrm>
          <a:prstGeom prst="rect">
            <a:avLst/>
          </a:prstGeom>
          <a:ln w="3175">
            <a:miter lim="400000"/>
          </a:ln>
        </p:spPr>
      </p:pic>
      <p:sp>
        <p:nvSpPr>
          <p:cNvPr id="115" name="Shape 115"/>
          <p:cNvSpPr/>
          <p:nvPr/>
        </p:nvSpPr>
        <p:spPr>
          <a:xfrm>
            <a:off x="4549964" y="6690902"/>
            <a:ext cx="7918315" cy="2594188"/>
          </a:xfrm>
          <a:prstGeom prst="rect">
            <a:avLst/>
          </a:prstGeom>
          <a:ln w="3175">
            <a:miter lim="400000"/>
          </a:ln>
          <a:effectLst>
            <a:outerShdw sx="100000" sy="100000" kx="0" ky="0" algn="b" rotWithShape="0" blurRad="190500" dist="17757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defTabSz="365759">
              <a:lnSpc>
                <a:spcPct val="120000"/>
              </a:lnSpc>
              <a:spcBef>
                <a:spcPts val="1500"/>
              </a:spcBef>
              <a:defRPr sz="18000">
                <a:solidFill>
                  <a:srgbClr val="00CF41"/>
                </a:solidFill>
                <a:latin typeface="Bebas Neue Cyrillic"/>
                <a:ea typeface="Bebas Neue Cyrillic"/>
                <a:cs typeface="Bebas Neue Cyrillic"/>
                <a:sym typeface="Bebas Neue Cyrillic"/>
              </a:defRPr>
            </a:lvl1pPr>
          </a:lstStyle>
          <a:p>
            <a:pPr lvl="0">
              <a:defRPr sz="1800">
                <a:solidFill>
                  <a:srgbClr val="000000"/>
                </a:solidFill>
              </a:defRPr>
            </a:pPr>
            <a:r>
              <a:rPr sz="18000">
                <a:solidFill>
                  <a:srgbClr val="00CF41"/>
                </a:solidFill>
              </a:rPr>
              <a:t>pagespeed</a:t>
            </a:r>
          </a:p>
        </p:txBody>
      </p:sp>
    </p:spTree>
  </p:cSld>
  <p:clrMapOvr>
    <a:masterClrMapping/>
  </p:clrMapOvr>
  <p:transition spd="fast" advClick="1">
    <p:dissolve/>
  </p:transition>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17" name="ga-mob.png"/>
          <p:cNvPicPr/>
          <p:nvPr/>
        </p:nvPicPr>
        <p:blipFill>
          <a:blip r:embed="rId2">
            <a:extLst/>
          </a:blip>
          <a:stretch>
            <a:fillRect/>
          </a:stretch>
        </p:blipFill>
        <p:spPr>
          <a:xfrm>
            <a:off x="0" y="767392"/>
            <a:ext cx="13004800" cy="8244216"/>
          </a:xfrm>
          <a:prstGeom prst="rect">
            <a:avLst/>
          </a:prstGeom>
          <a:ln w="3175">
            <a:miter lim="400000"/>
          </a:ln>
        </p:spPr>
      </p:pic>
      <p:sp>
        <p:nvSpPr>
          <p:cNvPr id="118" name="Shape 118"/>
          <p:cNvSpPr/>
          <p:nvPr/>
        </p:nvSpPr>
        <p:spPr>
          <a:xfrm>
            <a:off x="4549964" y="6690902"/>
            <a:ext cx="7918315" cy="2594188"/>
          </a:xfrm>
          <a:prstGeom prst="rect">
            <a:avLst/>
          </a:prstGeom>
          <a:ln w="3175">
            <a:miter lim="400000"/>
          </a:ln>
          <a:effectLst>
            <a:outerShdw sx="100000" sy="100000" kx="0" ky="0" algn="b" rotWithShape="0" blurRad="190500" dist="17757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defTabSz="365759">
              <a:lnSpc>
                <a:spcPct val="120000"/>
              </a:lnSpc>
              <a:spcBef>
                <a:spcPts val="1500"/>
              </a:spcBef>
              <a:defRPr sz="18000">
                <a:solidFill>
                  <a:srgbClr val="00CF41"/>
                </a:solidFill>
                <a:latin typeface="Bebas Neue Cyrillic"/>
                <a:ea typeface="Bebas Neue Cyrillic"/>
                <a:cs typeface="Bebas Neue Cyrillic"/>
                <a:sym typeface="Bebas Neue Cyrillic"/>
              </a:defRPr>
            </a:lvl1pPr>
          </a:lstStyle>
          <a:p>
            <a:pPr lvl="0">
              <a:defRPr sz="1800">
                <a:solidFill>
                  <a:srgbClr val="000000"/>
                </a:solidFill>
              </a:defRPr>
            </a:pPr>
            <a:r>
              <a:rPr sz="18000">
                <a:solidFill>
                  <a:srgbClr val="00CF41"/>
                </a:solidFill>
              </a:rPr>
              <a:t>pagespeed</a:t>
            </a:r>
          </a:p>
        </p:txBody>
      </p:sp>
    </p:spTree>
  </p:cSld>
  <p:clrMapOvr>
    <a:masterClrMapping/>
  </p:clrMapOvr>
  <p:transition spd="fast" advClick="1">
    <p:dissolve/>
  </p:transition>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20" name="ga-mob2.png"/>
          <p:cNvPicPr/>
          <p:nvPr/>
        </p:nvPicPr>
        <p:blipFill>
          <a:blip r:embed="rId2">
            <a:extLst/>
          </a:blip>
          <a:stretch>
            <a:fillRect/>
          </a:stretch>
        </p:blipFill>
        <p:spPr>
          <a:xfrm>
            <a:off x="-42985" y="1067780"/>
            <a:ext cx="13004801" cy="8524625"/>
          </a:xfrm>
          <a:prstGeom prst="rect">
            <a:avLst/>
          </a:prstGeom>
          <a:ln w="3175">
            <a:miter lim="400000"/>
          </a:ln>
        </p:spPr>
      </p:pic>
      <p:sp>
        <p:nvSpPr>
          <p:cNvPr id="121" name="Shape 121"/>
          <p:cNvSpPr/>
          <p:nvPr/>
        </p:nvSpPr>
        <p:spPr>
          <a:xfrm>
            <a:off x="4549964" y="6690902"/>
            <a:ext cx="7918315" cy="2594188"/>
          </a:xfrm>
          <a:prstGeom prst="rect">
            <a:avLst/>
          </a:prstGeom>
          <a:ln w="3175">
            <a:miter lim="400000"/>
          </a:ln>
          <a:effectLst>
            <a:outerShdw sx="100000" sy="100000" kx="0" ky="0" algn="b" rotWithShape="0" blurRad="190500" dist="17757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defTabSz="365759">
              <a:lnSpc>
                <a:spcPct val="120000"/>
              </a:lnSpc>
              <a:spcBef>
                <a:spcPts val="1500"/>
              </a:spcBef>
              <a:defRPr sz="18000">
                <a:solidFill>
                  <a:srgbClr val="00CF41"/>
                </a:solidFill>
                <a:latin typeface="Bebas Neue Cyrillic"/>
                <a:ea typeface="Bebas Neue Cyrillic"/>
                <a:cs typeface="Bebas Neue Cyrillic"/>
                <a:sym typeface="Bebas Neue Cyrillic"/>
              </a:defRPr>
            </a:lvl1pPr>
          </a:lstStyle>
          <a:p>
            <a:pPr lvl="0">
              <a:defRPr sz="1800">
                <a:solidFill>
                  <a:srgbClr val="000000"/>
                </a:solidFill>
              </a:defRPr>
            </a:pPr>
            <a:r>
              <a:rPr sz="18000">
                <a:solidFill>
                  <a:srgbClr val="00CF41"/>
                </a:solidFill>
              </a:rPr>
              <a:t>pagespeed</a:t>
            </a:r>
          </a:p>
        </p:txBody>
      </p:sp>
    </p:spTree>
  </p:cSld>
  <p:clrMapOvr>
    <a:masterClrMapping/>
  </p:clrMapOvr>
  <p:transition spd="fast" advClick="1">
    <p:dissolve/>
  </p:transition>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3" name="icon_company.png"/>
          <p:cNvPicPr/>
          <p:nvPr/>
        </p:nvPicPr>
        <p:blipFill>
          <a:blip r:embed="rId3">
            <a:extLst/>
          </a:blip>
          <a:stretch>
            <a:fillRect/>
          </a:stretch>
        </p:blipFill>
        <p:spPr>
          <a:xfrm>
            <a:off x="10647680" y="2621279"/>
            <a:ext cx="4184743" cy="4504268"/>
          </a:xfrm>
          <a:prstGeom prst="rect">
            <a:avLst/>
          </a:prstGeom>
          <a:ln w="3175">
            <a:miter lim="400000"/>
          </a:ln>
        </p:spPr>
      </p:pic>
      <p:sp>
        <p:nvSpPr>
          <p:cNvPr id="124" name="Shape 124"/>
          <p:cNvSpPr/>
          <p:nvPr>
            <p:ph type="title"/>
          </p:nvPr>
        </p:nvSpPr>
        <p:spPr>
          <a:xfrm>
            <a:off x="907105" y="2298765"/>
            <a:ext cx="12283873" cy="2317222"/>
          </a:xfrm>
          <a:prstGeom prst="rect">
            <a:avLst/>
          </a:prstGeom>
        </p:spPr>
        <p:txBody>
          <a:bodyPr/>
          <a:lstStyle>
            <a:lvl1pPr>
              <a:defRPr sz="13000"/>
            </a:lvl1pPr>
          </a:lstStyle>
          <a:p>
            <a:pPr lvl="0">
              <a:defRPr sz="1800">
                <a:solidFill>
                  <a:srgbClr val="000000"/>
                </a:solidFill>
              </a:defRPr>
            </a:pPr>
            <a:r>
              <a:rPr sz="13000">
                <a:solidFill>
                  <a:srgbClr val="FFFFFF"/>
                </a:solidFill>
              </a:rPr>
              <a:t>Типовые проблемы</a:t>
            </a:r>
          </a:p>
        </p:txBody>
      </p:sp>
      <p:sp>
        <p:nvSpPr>
          <p:cNvPr id="125" name="Shape 125"/>
          <p:cNvSpPr/>
          <p:nvPr>
            <p:ph type="body" idx="1"/>
          </p:nvPr>
        </p:nvSpPr>
        <p:spPr>
          <a:xfrm>
            <a:off x="934719" y="4958079"/>
            <a:ext cx="10853169" cy="2008004"/>
          </a:xfrm>
          <a:prstGeom prst="rect">
            <a:avLst/>
          </a:prstGeom>
        </p:spPr>
        <p:txBody>
          <a:bodyPr/>
          <a:lstStyle/>
          <a:p>
            <a:pPr lvl="0">
              <a:defRPr sz="1800">
                <a:solidFill>
                  <a:srgbClr val="000000"/>
                </a:solidFill>
              </a:defRPr>
            </a:pPr>
            <a:r>
              <a:rPr sz="5000">
                <a:solidFill>
                  <a:srgbClr val="FFFFFF"/>
                </a:solidFill>
              </a:rPr>
              <a:t>… тяжко жить веб-разработчику</a:t>
            </a:r>
          </a:p>
        </p:txBody>
      </p:sp>
    </p:spTree>
  </p:cSld>
  <p:clrMapOvr>
    <a:masterClrMapping/>
  </p:clrMapOvr>
  <p:transition spd="fast" advClick="1">
    <p:dissolve/>
  </p:transition>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nvSpPr>
        <p:spPr>
          <a:xfrm>
            <a:off x="1846727" y="2179091"/>
            <a:ext cx="9311346" cy="837776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spcBef>
                <a:spcPts val="1500"/>
              </a:spcBef>
              <a:defRPr sz="1800"/>
            </a:pPr>
            <a:r>
              <a:rPr sz="18000">
                <a:solidFill>
                  <a:srgbClr val="1AB0FB"/>
                </a:solidFill>
                <a:latin typeface="Bebas Neue Cyrillic"/>
                <a:ea typeface="Bebas Neue Cyrillic"/>
                <a:cs typeface="Bebas Neue Cyrillic"/>
                <a:sym typeface="Bebas Neue Cyrillic"/>
              </a:rPr>
              <a:t>РАЗМЕР </a:t>
            </a:r>
            <a:r>
              <a:rPr sz="15000">
                <a:solidFill>
                  <a:srgbClr val="FFFFFF"/>
                </a:solidFill>
                <a:latin typeface="Bebas Neue Cyrillic"/>
                <a:ea typeface="Bebas Neue Cyrillic"/>
                <a:cs typeface="Bebas Neue Cyrillic"/>
                <a:sym typeface="Bebas Neue Cyrillic"/>
              </a:rPr>
              <a:t>ИЗОБРАЖЕНИЙ</a:t>
            </a:r>
            <a:endParaRPr sz="18000">
              <a:solidFill>
                <a:srgbClr val="FFFFFF"/>
              </a:solidFill>
              <a:latin typeface="Bebas Neue Cyrillic"/>
              <a:ea typeface="Bebas Neue Cyrillic"/>
              <a:cs typeface="Bebas Neue Cyrillic"/>
              <a:sym typeface="Bebas Neue Cyrillic"/>
            </a:endParaRPr>
          </a:p>
        </p:txBody>
      </p:sp>
    </p:spTree>
  </p:cSld>
  <p:clrMapOvr>
    <a:masterClrMapping/>
  </p:clrMapOvr>
  <p:transition spd="fast" advClick="1">
    <p:dissolve/>
  </p:transition>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3" name="Shape 133"/>
          <p:cNvSpPr/>
          <p:nvPr/>
        </p:nvSpPr>
        <p:spPr>
          <a:xfrm>
            <a:off x="3803692" y="1321646"/>
            <a:ext cx="5397416" cy="711030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spcBef>
                <a:spcPts val="1500"/>
              </a:spcBef>
              <a:defRPr sz="1800"/>
            </a:pPr>
            <a:r>
              <a:rPr sz="10000">
                <a:solidFill>
                  <a:srgbClr val="00CF41"/>
                </a:solidFill>
                <a:latin typeface="Bebas Neue Cyrillic"/>
                <a:ea typeface="Bebas Neue Cyrillic"/>
                <a:cs typeface="Bebas Neue Cyrillic"/>
                <a:sym typeface="Bebas Neue Cyrillic"/>
              </a:rPr>
              <a:t>авто</a:t>
            </a:r>
            <a:r>
              <a:rPr sz="10000">
                <a:solidFill>
                  <a:srgbClr val="1AB0FB"/>
                </a:solidFill>
                <a:latin typeface="Bebas Neue Cyrillic"/>
                <a:ea typeface="Bebas Neue Cyrillic"/>
                <a:cs typeface="Bebas Neue Cyrillic"/>
                <a:sym typeface="Bebas Neue Cyrillic"/>
              </a:rPr>
              <a:t> </a:t>
            </a:r>
            <a:endParaRPr sz="10000">
              <a:solidFill>
                <a:srgbClr val="1AB0FB"/>
              </a:solidFill>
              <a:latin typeface="Bebas Neue Cyrillic"/>
              <a:ea typeface="Bebas Neue Cyrillic"/>
              <a:cs typeface="Bebas Neue Cyrillic"/>
              <a:sym typeface="Bebas Neue Cyrillic"/>
            </a:endParaRPr>
          </a:p>
          <a:p>
            <a:pPr lvl="0" defTabSz="365759">
              <a:lnSpc>
                <a:spcPct val="120000"/>
              </a:lnSpc>
              <a:spcBef>
                <a:spcPts val="1500"/>
              </a:spcBef>
              <a:defRPr sz="1800"/>
            </a:pPr>
            <a:r>
              <a:rPr sz="10000">
                <a:solidFill>
                  <a:srgbClr val="1AB0FB"/>
                </a:solidFill>
                <a:latin typeface="Bebas Neue Cyrillic"/>
                <a:ea typeface="Bebas Neue Cyrillic"/>
                <a:cs typeface="Bebas Neue Cyrillic"/>
                <a:sym typeface="Bebas Neue Cyrillic"/>
              </a:rPr>
              <a:t>Сжималки</a:t>
            </a:r>
            <a:endParaRPr sz="10000">
              <a:solidFill>
                <a:srgbClr val="1AB0FB"/>
              </a:solidFill>
              <a:latin typeface="Bebas Neue Cyrillic"/>
              <a:ea typeface="Bebas Neue Cyrillic"/>
              <a:cs typeface="Bebas Neue Cyrillic"/>
              <a:sym typeface="Bebas Neue Cyrillic"/>
            </a:endParaRPr>
          </a:p>
          <a:p>
            <a:pPr lvl="0" defTabSz="365759">
              <a:lnSpc>
                <a:spcPct val="120000"/>
              </a:lnSpc>
              <a:spcBef>
                <a:spcPts val="1500"/>
              </a:spcBef>
              <a:defRPr sz="1800"/>
            </a:pPr>
            <a:r>
              <a:rPr sz="10000">
                <a:solidFill>
                  <a:srgbClr val="1AB0FB"/>
                </a:solidFill>
                <a:latin typeface="Bebas Neue Cyrillic"/>
                <a:ea typeface="Bebas Neue Cyrillic"/>
                <a:cs typeface="Bebas Neue Cyrillic"/>
                <a:sym typeface="Bebas Neue Cyrillic"/>
              </a:rPr>
              <a:t>разрезалки</a:t>
            </a:r>
            <a:endParaRPr sz="10000">
              <a:solidFill>
                <a:srgbClr val="1AB0FB"/>
              </a:solidFill>
              <a:latin typeface="Bebas Neue Cyrillic"/>
              <a:ea typeface="Bebas Neue Cyrillic"/>
              <a:cs typeface="Bebas Neue Cyrillic"/>
              <a:sym typeface="Bebas Neue Cyrillic"/>
            </a:endParaRPr>
          </a:p>
          <a:p>
            <a:pPr lvl="0" defTabSz="365759">
              <a:lnSpc>
                <a:spcPct val="120000"/>
              </a:lnSpc>
              <a:spcBef>
                <a:spcPts val="1500"/>
              </a:spcBef>
              <a:defRPr sz="1800"/>
            </a:pPr>
            <a:r>
              <a:rPr sz="10000">
                <a:solidFill>
                  <a:srgbClr val="1AB0FB"/>
                </a:solidFill>
                <a:latin typeface="Bebas Neue Cyrillic"/>
                <a:ea typeface="Bebas Neue Cyrillic"/>
                <a:cs typeface="Bebas Neue Cyrillic"/>
                <a:sym typeface="Bebas Neue Cyrillic"/>
              </a:rPr>
              <a:t>спрайты </a:t>
            </a:r>
            <a:r>
              <a:rPr sz="5000">
                <a:solidFill>
                  <a:srgbClr val="1AB0FB"/>
                </a:solidFill>
                <a:latin typeface="Bebas Neue Cyrillic"/>
                <a:ea typeface="Bebas Neue Cyrillic"/>
                <a:cs typeface="Bebas Neue Cyrillic"/>
                <a:sym typeface="Bebas Neue Cyrillic"/>
              </a:rPr>
              <a:t>и тп…</a:t>
            </a:r>
          </a:p>
        </p:txBody>
      </p:sp>
    </p:spTree>
  </p:cSld>
  <p:clrMapOvr>
    <a:masterClrMapping/>
  </p:clrMapOvr>
  <p:transition spd="fast" advClick="1">
    <p:dissolve/>
  </p:transition>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5" name="Shape 135"/>
          <p:cNvSpPr/>
          <p:nvPr/>
        </p:nvSpPr>
        <p:spPr>
          <a:xfrm>
            <a:off x="3128187" y="991154"/>
            <a:ext cx="7308442" cy="67597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5800">
                <a:solidFill>
                  <a:srgbClr val="FF3257"/>
                </a:solidFill>
              </a:rPr>
              <a:t>grunt-contrib-imagemin</a:t>
            </a:r>
            <a:endParaRPr sz="5800">
              <a:solidFill>
                <a:srgbClr val="FF3257"/>
              </a:solidFill>
            </a:endParaRPr>
          </a:p>
          <a:p>
            <a:pPr lvl="0">
              <a:defRPr sz="1800"/>
            </a:pPr>
            <a:r>
              <a:rPr sz="5800">
                <a:solidFill>
                  <a:srgbClr val="FF3257"/>
                </a:solidFill>
              </a:rPr>
              <a:t> grunt-imageoptim</a:t>
            </a:r>
            <a:endParaRPr sz="5800">
              <a:solidFill>
                <a:srgbClr val="FF3257"/>
              </a:solidFill>
            </a:endParaRPr>
          </a:p>
          <a:p>
            <a:pPr lvl="0">
              <a:defRPr sz="1800"/>
            </a:pPr>
            <a:r>
              <a:rPr sz="5800">
                <a:solidFill>
                  <a:srgbClr val="FF3257"/>
                </a:solidFill>
              </a:rPr>
              <a:t>grunt-webp</a:t>
            </a:r>
            <a:endParaRPr sz="5800">
              <a:solidFill>
                <a:srgbClr val="FF3257"/>
              </a:solidFill>
            </a:endParaRPr>
          </a:p>
          <a:p>
            <a:pPr lvl="0">
              <a:defRPr sz="1800"/>
            </a:pPr>
            <a:r>
              <a:rPr sz="5800">
                <a:solidFill>
                  <a:srgbClr val="FF3257"/>
                </a:solidFill>
              </a:rPr>
              <a:t>grunt-imageNormalize</a:t>
            </a:r>
            <a:endParaRPr sz="5800">
              <a:solidFill>
                <a:srgbClr val="FF3257"/>
              </a:solidFill>
            </a:endParaRPr>
          </a:p>
          <a:p>
            <a:pPr lvl="0">
              <a:defRPr sz="1800"/>
            </a:pPr>
            <a:r>
              <a:rPr sz="5800">
                <a:solidFill>
                  <a:srgbClr val="FF3257"/>
                </a:solidFill>
              </a:rPr>
              <a:t>grunt-image-resize</a:t>
            </a:r>
            <a:endParaRPr sz="5800">
              <a:solidFill>
                <a:srgbClr val="FF3257"/>
              </a:solidFill>
            </a:endParaRPr>
          </a:p>
          <a:p>
            <a:pPr lvl="0">
              <a:defRPr sz="1800"/>
            </a:pPr>
            <a:r>
              <a:rPr sz="5800">
                <a:solidFill>
                  <a:srgbClr val="FF3257"/>
                </a:solidFill>
              </a:rPr>
              <a:t>grunt-spritefiles</a:t>
            </a:r>
            <a:endParaRPr sz="5800">
              <a:solidFill>
                <a:srgbClr val="FF3257"/>
              </a:solidFill>
            </a:endParaRPr>
          </a:p>
          <a:p>
            <a:pPr lvl="0">
              <a:defRPr sz="1800"/>
            </a:pPr>
            <a:r>
              <a:rPr sz="5800">
                <a:solidFill>
                  <a:srgbClr val="FF3257"/>
                </a:solidFill>
              </a:rPr>
              <a:t>grunt-montage</a:t>
            </a:r>
            <a:endParaRPr sz="5800">
              <a:solidFill>
                <a:srgbClr val="FF3257"/>
              </a:solidFill>
            </a:endParaRPr>
          </a:p>
          <a:p>
            <a:pPr lvl="0">
              <a:defRPr sz="1800"/>
            </a:pPr>
            <a:r>
              <a:rPr sz="5800"/>
              <a:t>…….</a:t>
            </a:r>
          </a:p>
        </p:txBody>
      </p:sp>
      <p:sp>
        <p:nvSpPr>
          <p:cNvPr id="136" name="Shape 136"/>
          <p:cNvSpPr/>
          <p:nvPr/>
        </p:nvSpPr>
        <p:spPr>
          <a:xfrm>
            <a:off x="678054" y="8225931"/>
            <a:ext cx="11648692" cy="7526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4800" u="sng">
                <a:solidFill>
                  <a:srgbClr val="1AB0FB"/>
                </a:solidFill>
                <a:hlinkClick r:id="rId2" invalidUrl="" action="" tgtFrame="" tooltip="" history="1" highlightClick="0" endSnd="0"/>
              </a:defRPr>
            </a:lvl1pPr>
          </a:lstStyle>
          <a:p>
            <a:pPr lvl="0">
              <a:defRPr sz="1800" u="none">
                <a:solidFill>
                  <a:srgbClr val="000000"/>
                </a:solidFill>
              </a:defRPr>
            </a:pPr>
            <a:r>
              <a:rPr sz="4800" u="sng">
                <a:solidFill>
                  <a:srgbClr val="1AB0FB"/>
                </a:solidFill>
                <a:hlinkClick r:id="rId2" invalidUrl="" action="" tgtFrame="" tooltip="" history="1" highlightClick="0" endSnd="0"/>
              </a:rPr>
              <a:t>addyosmani.com/blog/image-optimization-tools</a:t>
            </a:r>
          </a:p>
        </p:txBody>
      </p:sp>
    </p:spTree>
  </p:cSld>
  <p:clrMapOvr>
    <a:masterClrMapping/>
  </p:clrMapOvr>
  <p:transition spd="fast" advClick="1">
    <p:dissolve/>
  </p:transition>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8" name="Shape 138"/>
          <p:cNvSpPr/>
          <p:nvPr/>
        </p:nvSpPr>
        <p:spPr>
          <a:xfrm>
            <a:off x="2779383" y="3579706"/>
            <a:ext cx="7446034" cy="25941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spcBef>
                <a:spcPts val="1500"/>
              </a:spcBef>
              <a:defRPr sz="1800"/>
            </a:pPr>
            <a:r>
              <a:rPr sz="16000">
                <a:solidFill>
                  <a:srgbClr val="1AB0FB"/>
                </a:solidFill>
                <a:latin typeface="Bebas Neue Cyrillic"/>
                <a:ea typeface="Bebas Neue Cyrillic"/>
                <a:cs typeface="Bebas Neue Cyrillic"/>
                <a:sym typeface="Bebas Neue Cyrillic"/>
              </a:rPr>
              <a:t>&lt;</a:t>
            </a:r>
            <a:r>
              <a:rPr sz="18000">
                <a:solidFill>
                  <a:srgbClr val="1AB0FB"/>
                </a:solidFill>
                <a:latin typeface="Bebas Neue Cyrillic"/>
                <a:ea typeface="Bebas Neue Cyrillic"/>
                <a:cs typeface="Bebas Neue Cyrillic"/>
                <a:sym typeface="Bebas Neue Cyrillic"/>
              </a:rPr>
              <a:t>Picture&gt;</a:t>
            </a:r>
          </a:p>
        </p:txBody>
      </p:sp>
    </p:spTree>
  </p:cSld>
  <p:clrMapOvr>
    <a:masterClrMapping/>
  </p:clrMapOvr>
  <p:transition spd="fast" advClick="1">
    <p:dissolve/>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 name="icon_company.png"/>
          <p:cNvPicPr/>
          <p:nvPr/>
        </p:nvPicPr>
        <p:blipFill>
          <a:blip r:embed="rId2">
            <a:extLst/>
          </a:blip>
          <a:stretch>
            <a:fillRect/>
          </a:stretch>
        </p:blipFill>
        <p:spPr>
          <a:xfrm>
            <a:off x="10647680" y="2621279"/>
            <a:ext cx="4184743" cy="4504268"/>
          </a:xfrm>
          <a:prstGeom prst="rect">
            <a:avLst/>
          </a:prstGeom>
          <a:ln w="3175">
            <a:miter lim="400000"/>
          </a:ln>
        </p:spPr>
      </p:pic>
      <p:sp>
        <p:nvSpPr>
          <p:cNvPr id="50" name="Shape 50"/>
          <p:cNvSpPr/>
          <p:nvPr>
            <p:ph type="title"/>
          </p:nvPr>
        </p:nvSpPr>
        <p:spPr>
          <a:xfrm>
            <a:off x="934719" y="2251872"/>
            <a:ext cx="6942668" cy="2317222"/>
          </a:xfrm>
          <a:prstGeom prst="rect">
            <a:avLst/>
          </a:prstGeom>
        </p:spPr>
        <p:txBody>
          <a:bodyPr/>
          <a:lstStyle/>
          <a:p>
            <a:pPr lvl="0">
              <a:defRPr sz="1800">
                <a:solidFill>
                  <a:srgbClr val="000000"/>
                </a:solidFill>
              </a:defRPr>
            </a:pPr>
            <a:r>
              <a:rPr sz="14000">
                <a:solidFill>
                  <a:srgbClr val="FFFFFF"/>
                </a:solidFill>
              </a:rPr>
              <a:t>Зачем ?</a:t>
            </a:r>
          </a:p>
        </p:txBody>
      </p:sp>
      <p:sp>
        <p:nvSpPr>
          <p:cNvPr id="51" name="Shape 51"/>
          <p:cNvSpPr/>
          <p:nvPr>
            <p:ph type="body" idx="1"/>
          </p:nvPr>
        </p:nvSpPr>
        <p:spPr>
          <a:prstGeom prst="rect">
            <a:avLst/>
          </a:prstGeom>
        </p:spPr>
        <p:txBody>
          <a:bodyPr/>
          <a:lstStyle/>
          <a:p>
            <a:pPr lvl="0">
              <a:defRPr sz="1800">
                <a:solidFill>
                  <a:srgbClr val="000000"/>
                </a:solidFill>
              </a:defRPr>
            </a:pPr>
            <a:r>
              <a:rPr sz="5000">
                <a:solidFill>
                  <a:srgbClr val="FFFFFF"/>
                </a:solidFill>
              </a:rPr>
              <a:t>… неужели это так важно</a:t>
            </a:r>
          </a:p>
        </p:txBody>
      </p:sp>
    </p:spTree>
  </p:cSld>
  <p:clrMapOvr>
    <a:masterClrMapping/>
  </p:clrMapOvr>
  <p:transition spd="fast" advClick="1">
    <p:dissolve/>
  </p:transition>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40" name="images-1.png"/>
          <p:cNvPicPr/>
          <p:nvPr/>
        </p:nvPicPr>
        <p:blipFill>
          <a:blip r:embed="rId2">
            <a:extLst/>
          </a:blip>
          <a:stretch>
            <a:fillRect/>
          </a:stretch>
        </p:blipFill>
        <p:spPr>
          <a:xfrm>
            <a:off x="1215" y="-540854"/>
            <a:ext cx="13002370" cy="10835308"/>
          </a:xfrm>
          <a:prstGeom prst="rect">
            <a:avLst/>
          </a:prstGeom>
          <a:ln w="3175">
            <a:miter lim="400000"/>
          </a:ln>
        </p:spPr>
      </p:pic>
    </p:spTree>
  </p:cSld>
  <p:clrMapOvr>
    <a:masterClrMapping/>
  </p:clrMapOvr>
  <p:transition spd="fast" advClick="1">
    <p:dissolve/>
  </p:transition>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42" name="images-2.png"/>
          <p:cNvPicPr/>
          <p:nvPr/>
        </p:nvPicPr>
        <p:blipFill>
          <a:blip r:embed="rId2">
            <a:extLst/>
          </a:blip>
          <a:stretch>
            <a:fillRect/>
          </a:stretch>
        </p:blipFill>
        <p:spPr>
          <a:xfrm>
            <a:off x="7391" y="-535707"/>
            <a:ext cx="12990018" cy="10825014"/>
          </a:xfrm>
          <a:prstGeom prst="rect">
            <a:avLst/>
          </a:prstGeom>
          <a:ln w="3175">
            <a:miter lim="400000"/>
          </a:ln>
        </p:spPr>
      </p:pic>
    </p:spTree>
  </p:cSld>
  <p:clrMapOvr>
    <a:masterClrMapping/>
  </p:clrMapOvr>
  <p:transition spd="fast" advClick="1">
    <p:dissolve/>
  </p:transition>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4" name="Shape 144"/>
          <p:cNvSpPr/>
          <p:nvPr/>
        </p:nvSpPr>
        <p:spPr>
          <a:xfrm>
            <a:off x="3084301" y="7930702"/>
            <a:ext cx="6836198" cy="8923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5800" u="sng">
                <a:solidFill>
                  <a:srgbClr val="1AB0FB"/>
                </a:solidFill>
                <a:hlinkClick r:id="rId2" invalidUrl="" action="" tgtFrame="" tooltip="" history="1" highlightClick="0" endSnd="0"/>
              </a:defRPr>
            </a:lvl1pPr>
          </a:lstStyle>
          <a:p>
            <a:pPr lvl="0">
              <a:defRPr sz="1800" u="none">
                <a:solidFill>
                  <a:srgbClr val="000000"/>
                </a:solidFill>
              </a:defRPr>
            </a:pPr>
            <a:r>
              <a:rPr sz="5800" u="sng">
                <a:solidFill>
                  <a:srgbClr val="1AB0FB"/>
                </a:solidFill>
                <a:hlinkClick r:id="rId2" invalidUrl="" action="" tgtFrame="" tooltip="" history="1" highlightClick="0" endSnd="0"/>
              </a:rPr>
              <a:t>vimeo.com/108326836</a:t>
            </a:r>
          </a:p>
        </p:txBody>
      </p:sp>
      <p:sp>
        <p:nvSpPr>
          <p:cNvPr id="145" name="Shape 145"/>
          <p:cNvSpPr/>
          <p:nvPr/>
        </p:nvSpPr>
        <p:spPr>
          <a:xfrm>
            <a:off x="1570906" y="661988"/>
            <a:ext cx="10826913" cy="6251787"/>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spAutoFit/>
          </a:bodyPr>
          <a:lstStyle/>
          <a:p>
            <a:pPr lvl="0" algn="l">
              <a:defRPr sz="1800"/>
            </a:pPr>
            <a:r>
              <a:rPr sz="3800">
                <a:solidFill>
                  <a:srgbClr val="1AB0FB"/>
                </a:solidFill>
                <a:latin typeface="Gill Sans SemiBold"/>
                <a:ea typeface="Gill Sans SemiBold"/>
                <a:cs typeface="Gill Sans SemiBold"/>
                <a:sym typeface="Gill Sans SemiBold"/>
              </a:rPr>
              <a:t>&lt;picture&gt;</a:t>
            </a:r>
            <a:endParaRPr sz="3800">
              <a:solidFill>
                <a:srgbClr val="1AB0FB"/>
              </a:solidFill>
              <a:latin typeface="Gill Sans SemiBold"/>
              <a:ea typeface="Gill Sans SemiBold"/>
              <a:cs typeface="Gill Sans SemiBold"/>
              <a:sym typeface="Gill Sans SemiBold"/>
            </a:endParaRPr>
          </a:p>
          <a:p>
            <a:pPr lvl="0" algn="l">
              <a:defRPr sz="1800"/>
            </a:pPr>
            <a:r>
              <a:rPr sz="3800"/>
              <a:t>  </a:t>
            </a:r>
            <a:r>
              <a:rPr sz="3800">
                <a:solidFill>
                  <a:srgbClr val="FF3257"/>
                </a:solidFill>
              </a:rPr>
              <a:t>&lt;source </a:t>
            </a:r>
            <a:endParaRPr sz="3800">
              <a:solidFill>
                <a:srgbClr val="FF3257"/>
              </a:solidFill>
            </a:endParaRPr>
          </a:p>
          <a:p>
            <a:pPr lvl="0" algn="l">
              <a:defRPr sz="1800"/>
            </a:pPr>
            <a:r>
              <a:rPr sz="3800"/>
              <a:t>    </a:t>
            </a:r>
            <a:r>
              <a:rPr sz="3800">
                <a:solidFill>
                  <a:srgbClr val="00CF41"/>
                </a:solidFill>
              </a:rPr>
              <a:t>media="(min-width: 650px)"</a:t>
            </a:r>
            <a:endParaRPr sz="3800">
              <a:solidFill>
                <a:srgbClr val="00CF41"/>
              </a:solidFill>
            </a:endParaRPr>
          </a:p>
          <a:p>
            <a:pPr lvl="0" algn="l">
              <a:defRPr sz="1800"/>
            </a:pPr>
            <a:r>
              <a:rPr sz="3800">
                <a:solidFill>
                  <a:srgbClr val="00CF41"/>
                </a:solidFill>
              </a:rPr>
              <a:t>    srcset="images/kitten-stretching.png"</a:t>
            </a:r>
            <a:r>
              <a:rPr sz="3800">
                <a:solidFill>
                  <a:srgbClr val="FF3257"/>
                </a:solidFill>
              </a:rPr>
              <a:t>&gt;</a:t>
            </a:r>
            <a:endParaRPr sz="3800"/>
          </a:p>
          <a:p>
            <a:pPr lvl="0" algn="l">
              <a:defRPr sz="1800"/>
            </a:pPr>
            <a:r>
              <a:rPr sz="3800"/>
              <a:t>  </a:t>
            </a:r>
            <a:r>
              <a:rPr sz="3800">
                <a:solidFill>
                  <a:srgbClr val="FF3257"/>
                </a:solidFill>
              </a:rPr>
              <a:t>&lt;source </a:t>
            </a:r>
            <a:endParaRPr sz="3800"/>
          </a:p>
          <a:p>
            <a:pPr lvl="0" algn="l">
              <a:defRPr sz="1800"/>
            </a:pPr>
            <a:r>
              <a:rPr sz="3800"/>
              <a:t>    </a:t>
            </a:r>
            <a:r>
              <a:rPr sz="3800">
                <a:solidFill>
                  <a:srgbClr val="00CF41"/>
                </a:solidFill>
              </a:rPr>
              <a:t>media="(min-width: 465px)"</a:t>
            </a:r>
            <a:endParaRPr sz="3800">
              <a:solidFill>
                <a:srgbClr val="00CF41"/>
              </a:solidFill>
            </a:endParaRPr>
          </a:p>
          <a:p>
            <a:pPr lvl="0" algn="l">
              <a:defRPr sz="1800"/>
            </a:pPr>
            <a:r>
              <a:rPr sz="3800">
                <a:solidFill>
                  <a:srgbClr val="00CF41"/>
                </a:solidFill>
              </a:rPr>
              <a:t>    srcset="images/kitten-sitting.png"</a:t>
            </a:r>
            <a:r>
              <a:rPr sz="3800">
                <a:solidFill>
                  <a:srgbClr val="FF3257"/>
                </a:solidFill>
              </a:rPr>
              <a:t>&gt;</a:t>
            </a:r>
            <a:endParaRPr sz="3800"/>
          </a:p>
          <a:p>
            <a:pPr lvl="0" algn="l">
              <a:defRPr sz="1800"/>
            </a:pPr>
            <a:r>
              <a:rPr sz="3800">
                <a:solidFill>
                  <a:srgbClr val="CD5700"/>
                </a:solidFill>
              </a:rPr>
              <a:t>  &lt;img </a:t>
            </a:r>
            <a:endParaRPr sz="3800">
              <a:solidFill>
                <a:srgbClr val="CD5700"/>
              </a:solidFill>
            </a:endParaRPr>
          </a:p>
          <a:p>
            <a:pPr lvl="0" algn="l">
              <a:defRPr sz="1800"/>
            </a:pPr>
            <a:r>
              <a:rPr sz="3800">
                <a:solidFill>
                  <a:srgbClr val="CD5700"/>
                </a:solidFill>
              </a:rPr>
              <a:t>    src="images/kitten-curled.png" </a:t>
            </a:r>
            <a:endParaRPr sz="3800">
              <a:solidFill>
                <a:srgbClr val="CD5700"/>
              </a:solidFill>
            </a:endParaRPr>
          </a:p>
          <a:p>
            <a:pPr lvl="0" algn="l">
              <a:defRPr sz="1800"/>
            </a:pPr>
            <a:r>
              <a:rPr sz="3800">
                <a:solidFill>
                  <a:srgbClr val="CD5700"/>
                </a:solidFill>
              </a:rPr>
              <a:t>    alt="a cute kitten"&gt;</a:t>
            </a:r>
            <a:endParaRPr sz="3800"/>
          </a:p>
          <a:p>
            <a:pPr lvl="0" algn="l">
              <a:defRPr sz="1800"/>
            </a:pPr>
            <a:r>
              <a:rPr sz="3800">
                <a:solidFill>
                  <a:srgbClr val="1AB0FB"/>
                </a:solidFill>
                <a:latin typeface="Gill Sans SemiBold"/>
                <a:ea typeface="Gill Sans SemiBold"/>
                <a:cs typeface="Gill Sans SemiBold"/>
                <a:sym typeface="Gill Sans SemiBold"/>
              </a:rPr>
              <a:t>&lt;/picture&gt;</a:t>
            </a:r>
          </a:p>
        </p:txBody>
      </p:sp>
    </p:spTree>
  </p:cSld>
  <p:clrMapOvr>
    <a:masterClrMapping/>
  </p:clrMapOvr>
  <p:transition spd="fast" advClick="1">
    <p:dissolve/>
  </p:transition>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47" name="Shape 147"/>
          <p:cNvSpPr/>
          <p:nvPr/>
        </p:nvSpPr>
        <p:spPr>
          <a:xfrm>
            <a:off x="4848900" y="2915933"/>
            <a:ext cx="3307000" cy="1463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spcBef>
                <a:spcPts val="1500"/>
              </a:spcBef>
              <a:defRPr sz="10000">
                <a:solidFill>
                  <a:srgbClr val="00CF41"/>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00CF41"/>
                </a:solidFill>
              </a:rPr>
              <a:t>И еще …</a:t>
            </a:r>
          </a:p>
        </p:txBody>
      </p:sp>
      <p:sp>
        <p:nvSpPr>
          <p:cNvPr id="148" name="Shape 148"/>
          <p:cNvSpPr/>
          <p:nvPr/>
        </p:nvSpPr>
        <p:spPr>
          <a:xfrm>
            <a:off x="2408664" y="5381344"/>
            <a:ext cx="8187471" cy="25687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5800"/>
              <a:t>&lt;img src=“hi.png" </a:t>
            </a:r>
            <a:endParaRPr sz="5800"/>
          </a:p>
          <a:p>
            <a:pPr lvl="0">
              <a:defRPr sz="1800"/>
            </a:pPr>
            <a:r>
              <a:rPr sz="5800">
                <a:solidFill>
                  <a:srgbClr val="FF3257"/>
                </a:solidFill>
              </a:rPr>
              <a:t>height="</a:t>
            </a:r>
            <a:r>
              <a:rPr sz="5800">
                <a:solidFill>
                  <a:srgbClr val="1AB0FB"/>
                </a:solidFill>
              </a:rPr>
              <a:t>100</a:t>
            </a:r>
            <a:r>
              <a:rPr sz="5800">
                <a:solidFill>
                  <a:srgbClr val="FF3257"/>
                </a:solidFill>
              </a:rPr>
              <a:t>" width=“</a:t>
            </a:r>
            <a:r>
              <a:rPr sz="5800">
                <a:solidFill>
                  <a:srgbClr val="51A7F9"/>
                </a:solidFill>
              </a:rPr>
              <a:t>100</a:t>
            </a:r>
            <a:r>
              <a:rPr sz="5800">
                <a:solidFill>
                  <a:srgbClr val="FF3257"/>
                </a:solidFill>
              </a:rPr>
              <a:t>”</a:t>
            </a:r>
            <a:endParaRPr sz="5800">
              <a:solidFill>
                <a:srgbClr val="FF3257"/>
              </a:solidFill>
            </a:endParaRPr>
          </a:p>
          <a:p>
            <a:pPr lvl="0">
              <a:defRPr sz="1800"/>
            </a:pPr>
            <a:r>
              <a:rPr sz="5800"/>
              <a:t>/&gt;</a:t>
            </a:r>
          </a:p>
        </p:txBody>
      </p:sp>
    </p:spTree>
  </p:cSld>
  <p:clrMapOvr>
    <a:masterClrMapping/>
  </p:clrMapOvr>
  <p:transition spd="fast" advClick="1">
    <p:dissolve/>
  </p:transition>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nvSpPr>
        <p:spPr>
          <a:xfrm>
            <a:off x="1570030" y="2360017"/>
            <a:ext cx="9864740" cy="826600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spcBef>
                <a:spcPts val="1500"/>
              </a:spcBef>
              <a:defRPr sz="1800"/>
            </a:pPr>
            <a:r>
              <a:rPr sz="18000">
                <a:solidFill>
                  <a:srgbClr val="1AB0FB"/>
                </a:solidFill>
                <a:latin typeface="Bebas Neue Cyrillic"/>
                <a:ea typeface="Bebas Neue Cyrillic"/>
                <a:cs typeface="Bebas Neue Cyrillic"/>
                <a:sym typeface="Bebas Neue Cyrillic"/>
              </a:rPr>
              <a:t>ФОРМАТЫ</a:t>
            </a:r>
            <a:r>
              <a:rPr sz="16000">
                <a:solidFill>
                  <a:srgbClr val="FFFFFF"/>
                </a:solidFill>
                <a:latin typeface="Bebas Neue Cyrillic"/>
                <a:ea typeface="Bebas Neue Cyrillic"/>
                <a:cs typeface="Bebas Neue Cyrillic"/>
                <a:sym typeface="Bebas Neue Cyrillic"/>
              </a:rPr>
              <a:t> ИЗОБРАЖЕНИЙ</a:t>
            </a:r>
            <a:endParaRPr sz="16000">
              <a:solidFill>
                <a:srgbClr val="FFFFFF"/>
              </a:solidFill>
              <a:latin typeface="Bebas Neue Cyrillic"/>
              <a:ea typeface="Bebas Neue Cyrillic"/>
              <a:cs typeface="Bebas Neue Cyrillic"/>
              <a:sym typeface="Bebas Neue Cyrillic"/>
            </a:endParaRPr>
          </a:p>
        </p:txBody>
      </p:sp>
    </p:spTree>
  </p:cSld>
  <p:clrMapOvr>
    <a:masterClrMapping/>
  </p:clrMapOvr>
  <p:transition spd="fast" advClick="1">
    <p:dissolve/>
  </p:transition>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52" name="Mc Donald.png"/>
          <p:cNvPicPr/>
          <p:nvPr/>
        </p:nvPicPr>
        <p:blipFill>
          <a:blip r:embed="rId2">
            <a:extLst/>
          </a:blip>
          <a:stretch>
            <a:fillRect/>
          </a:stretch>
        </p:blipFill>
        <p:spPr>
          <a:xfrm>
            <a:off x="-3798483" y="3785822"/>
            <a:ext cx="16957549" cy="2845151"/>
          </a:xfrm>
          <a:prstGeom prst="rect">
            <a:avLst/>
          </a:prstGeom>
          <a:ln w="3175">
            <a:miter lim="400000"/>
          </a:ln>
        </p:spPr>
      </p:pic>
    </p:spTree>
  </p:cSld>
  <p:clrMapOvr>
    <a:masterClrMapping/>
  </p:clrMapOvr>
  <p:transition spd="fast" advClick="1">
    <p:dissolve/>
  </p:transition>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54" name="girl_wallpaper__3_by_sucxces-d6ond99.jpg"/>
          <p:cNvPicPr/>
          <p:nvPr/>
        </p:nvPicPr>
        <p:blipFill>
          <a:blip r:embed="rId2">
            <a:extLst/>
          </a:blip>
          <a:stretch>
            <a:fillRect/>
          </a:stretch>
        </p:blipFill>
        <p:spPr>
          <a:xfrm>
            <a:off x="-2582293" y="0"/>
            <a:ext cx="15605761" cy="9753601"/>
          </a:xfrm>
          <a:prstGeom prst="rect">
            <a:avLst/>
          </a:prstGeom>
          <a:ln w="3175">
            <a:miter lim="400000"/>
          </a:ln>
        </p:spPr>
      </p:pic>
      <p:sp>
        <p:nvSpPr>
          <p:cNvPr id="155" name="Shape 155"/>
          <p:cNvSpPr/>
          <p:nvPr/>
        </p:nvSpPr>
        <p:spPr>
          <a:xfrm>
            <a:off x="1285121" y="502691"/>
            <a:ext cx="5363308" cy="42832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spcBef>
                <a:spcPts val="1500"/>
              </a:spcBef>
              <a:defRPr sz="30000">
                <a:solidFill>
                  <a:srgbClr val="1AB0FB"/>
                </a:solidFill>
                <a:latin typeface="Bebas Neue Cyrillic"/>
                <a:ea typeface="Bebas Neue Cyrillic"/>
                <a:cs typeface="Bebas Neue Cyrillic"/>
                <a:sym typeface="Bebas Neue Cyrillic"/>
              </a:defRPr>
            </a:lvl1pPr>
          </a:lstStyle>
          <a:p>
            <a:pPr lvl="0">
              <a:defRPr sz="1800">
                <a:solidFill>
                  <a:srgbClr val="000000"/>
                </a:solidFill>
              </a:defRPr>
            </a:pPr>
            <a:r>
              <a:rPr sz="30000">
                <a:solidFill>
                  <a:srgbClr val="1AB0FB"/>
                </a:solidFill>
              </a:rPr>
              <a:t>JPEG</a:t>
            </a:r>
          </a:p>
        </p:txBody>
      </p:sp>
    </p:spTree>
  </p:cSld>
  <p:clrMapOvr>
    <a:masterClrMapping/>
  </p:clrMapOvr>
  <p:transition spd="fast" advClick="1">
    <p:dissolve/>
  </p:transition>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57" name="sexy-vector-corel-windows-1280x800.jpg"/>
          <p:cNvPicPr/>
          <p:nvPr/>
        </p:nvPicPr>
        <p:blipFill>
          <a:blip r:embed="rId2">
            <a:extLst/>
          </a:blip>
          <a:stretch>
            <a:fillRect/>
          </a:stretch>
        </p:blipFill>
        <p:spPr>
          <a:xfrm>
            <a:off x="-2597849" y="-11668"/>
            <a:ext cx="15643095" cy="9776936"/>
          </a:xfrm>
          <a:prstGeom prst="rect">
            <a:avLst/>
          </a:prstGeom>
          <a:ln w="3175">
            <a:miter lim="400000"/>
          </a:ln>
        </p:spPr>
      </p:pic>
      <p:sp>
        <p:nvSpPr>
          <p:cNvPr id="158" name="Shape 158"/>
          <p:cNvSpPr/>
          <p:nvPr/>
        </p:nvSpPr>
        <p:spPr>
          <a:xfrm>
            <a:off x="1271082" y="495095"/>
            <a:ext cx="4613587" cy="42832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spcBef>
                <a:spcPts val="1500"/>
              </a:spcBef>
              <a:defRPr sz="30000">
                <a:solidFill>
                  <a:srgbClr val="FF3257"/>
                </a:solidFill>
                <a:latin typeface="Bebas Neue Cyrillic"/>
                <a:ea typeface="Bebas Neue Cyrillic"/>
                <a:cs typeface="Bebas Neue Cyrillic"/>
                <a:sym typeface="Bebas Neue Cyrillic"/>
              </a:defRPr>
            </a:lvl1pPr>
          </a:lstStyle>
          <a:p>
            <a:pPr lvl="0">
              <a:defRPr sz="1800">
                <a:solidFill>
                  <a:srgbClr val="000000"/>
                </a:solidFill>
              </a:defRPr>
            </a:pPr>
            <a:r>
              <a:rPr sz="30000">
                <a:solidFill>
                  <a:srgbClr val="FF3257"/>
                </a:solidFill>
              </a:rPr>
              <a:t>PNG</a:t>
            </a:r>
          </a:p>
        </p:txBody>
      </p:sp>
    </p:spTree>
  </p:cSld>
  <p:clrMapOvr>
    <a:masterClrMapping/>
  </p:clrMapOvr>
  <p:transition spd="fast" advClick="1">
    <p:dissolve/>
  </p:transition>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60" name="pink_ass_emblem_by_hamii-d6cv9kh.jpg"/>
          <p:cNvPicPr/>
          <p:nvPr/>
        </p:nvPicPr>
        <p:blipFill>
          <a:blip r:embed="rId2">
            <a:extLst/>
          </a:blip>
          <a:stretch>
            <a:fillRect/>
          </a:stretch>
        </p:blipFill>
        <p:spPr>
          <a:xfrm>
            <a:off x="5088021" y="0"/>
            <a:ext cx="9753601" cy="9753601"/>
          </a:xfrm>
          <a:prstGeom prst="rect">
            <a:avLst/>
          </a:prstGeom>
          <a:ln w="3175">
            <a:miter lim="400000"/>
          </a:ln>
        </p:spPr>
      </p:pic>
      <p:sp>
        <p:nvSpPr>
          <p:cNvPr id="161" name="Shape 161"/>
          <p:cNvSpPr/>
          <p:nvPr/>
        </p:nvSpPr>
        <p:spPr>
          <a:xfrm>
            <a:off x="1309476" y="510651"/>
            <a:ext cx="4505687" cy="42832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spcBef>
                <a:spcPts val="1500"/>
              </a:spcBef>
              <a:defRPr sz="30000">
                <a:solidFill>
                  <a:srgbClr val="00CF41"/>
                </a:solidFill>
                <a:latin typeface="Bebas Neue Cyrillic"/>
                <a:ea typeface="Bebas Neue Cyrillic"/>
                <a:cs typeface="Bebas Neue Cyrillic"/>
                <a:sym typeface="Bebas Neue Cyrillic"/>
              </a:defRPr>
            </a:lvl1pPr>
          </a:lstStyle>
          <a:p>
            <a:pPr lvl="0">
              <a:defRPr sz="1800">
                <a:solidFill>
                  <a:srgbClr val="000000"/>
                </a:solidFill>
              </a:defRPr>
            </a:pPr>
            <a:r>
              <a:rPr sz="30000">
                <a:solidFill>
                  <a:srgbClr val="00CF41"/>
                </a:solidFill>
              </a:rPr>
              <a:t>SVG</a:t>
            </a:r>
          </a:p>
        </p:txBody>
      </p:sp>
    </p:spTree>
  </p:cSld>
  <p:clrMapOvr>
    <a:masterClrMapping/>
  </p:clrMapOvr>
  <p:transition spd="fast" advClick="1">
    <p:dissolve/>
  </p:transition>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63" name="webp_vs_jpeg_ejemplo_pantalon.jpg"/>
          <p:cNvPicPr/>
          <p:nvPr/>
        </p:nvPicPr>
        <p:blipFill>
          <a:blip r:embed="rId2">
            <a:extLst/>
          </a:blip>
          <a:stretch>
            <a:fillRect/>
          </a:stretch>
        </p:blipFill>
        <p:spPr>
          <a:xfrm>
            <a:off x="952682" y="1457587"/>
            <a:ext cx="11397376" cy="6838426"/>
          </a:xfrm>
          <a:prstGeom prst="rect">
            <a:avLst/>
          </a:prstGeom>
          <a:ln w="3175">
            <a:miter lim="400000"/>
          </a:ln>
        </p:spPr>
      </p:pic>
    </p:spTree>
  </p:cSld>
  <p:clrMapOvr>
    <a:masterClrMapping/>
  </p:clrMapOvr>
  <p:transition spd="fast" advClick="1">
    <p:dissolve/>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nvSpPr>
        <p:spPr>
          <a:xfrm>
            <a:off x="2408925" y="456522"/>
            <a:ext cx="8186950" cy="100109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46000">
                <a:solidFill>
                  <a:srgbClr val="1AB0FB"/>
                </a:solidFill>
                <a:latin typeface="ISOCPEUR"/>
                <a:ea typeface="ISOCPEUR"/>
                <a:cs typeface="ISOCPEUR"/>
                <a:sym typeface="ISOCPEUR"/>
              </a:rPr>
              <a:t>1 </a:t>
            </a:r>
            <a:endParaRPr sz="46000">
              <a:solidFill>
                <a:srgbClr val="1AB0FB"/>
              </a:solidFill>
              <a:latin typeface="ISOCPEUR"/>
              <a:ea typeface="ISOCPEUR"/>
              <a:cs typeface="ISOCPEUR"/>
              <a:sym typeface="ISOCPEUR"/>
            </a:endParaRPr>
          </a:p>
          <a:p>
            <a:pPr lvl="0">
              <a:defRPr sz="1800"/>
            </a:pPr>
            <a:r>
              <a:rPr sz="16000">
                <a:solidFill>
                  <a:srgbClr val="1AB0FB"/>
                </a:solidFill>
                <a:latin typeface="ISOCPEUR"/>
                <a:ea typeface="ISOCPEUR"/>
                <a:cs typeface="ISOCPEUR"/>
                <a:sym typeface="ISOCPEUR"/>
              </a:rPr>
              <a:t>секунда?</a:t>
            </a:r>
            <a:endParaRPr sz="16000">
              <a:solidFill>
                <a:srgbClr val="1AB0FB"/>
              </a:solidFill>
              <a:latin typeface="ISOCPEUR"/>
              <a:ea typeface="ISOCPEUR"/>
              <a:cs typeface="ISOCPEUR"/>
              <a:sym typeface="ISOCPEUR"/>
            </a:endParaRPr>
          </a:p>
        </p:txBody>
      </p:sp>
    </p:spTree>
  </p:cSld>
  <p:clrMapOvr>
    <a:masterClrMapping/>
  </p:clrMapOvr>
  <p:transition spd="fast" advClick="1">
    <p:dissolve/>
  </p:transition>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nvSpPr>
        <p:spPr>
          <a:xfrm>
            <a:off x="3577970" y="1678516"/>
            <a:ext cx="5848860" cy="639656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defRPr sz="1800"/>
            </a:pPr>
            <a:r>
              <a:rPr sz="25000">
                <a:solidFill>
                  <a:srgbClr val="FFFFFF"/>
                </a:solidFill>
                <a:latin typeface="Bebas Neue Cyrillic"/>
                <a:ea typeface="Bebas Neue Cyrillic"/>
                <a:cs typeface="Bebas Neue Cyrillic"/>
                <a:sym typeface="Bebas Neue Cyrillic"/>
              </a:rPr>
              <a:t>Lazy</a:t>
            </a:r>
            <a:r>
              <a:rPr sz="15000">
                <a:solidFill>
                  <a:srgbClr val="FFFFFF"/>
                </a:solidFill>
                <a:latin typeface="Bebas Neue Cyrillic"/>
                <a:ea typeface="Bebas Neue Cyrillic"/>
                <a:cs typeface="Bebas Neue Cyrillic"/>
                <a:sym typeface="Bebas Neue Cyrillic"/>
              </a:rPr>
              <a:t> </a:t>
            </a:r>
            <a:endParaRPr sz="15000">
              <a:solidFill>
                <a:srgbClr val="FFFFFF"/>
              </a:solidFill>
              <a:latin typeface="Bebas Neue Cyrillic"/>
              <a:ea typeface="Bebas Neue Cyrillic"/>
              <a:cs typeface="Bebas Neue Cyrillic"/>
              <a:sym typeface="Bebas Neue Cyrillic"/>
            </a:endParaRPr>
          </a:p>
          <a:p>
            <a:pPr lvl="0" defTabSz="365759">
              <a:lnSpc>
                <a:spcPct val="120000"/>
              </a:lnSpc>
              <a:defRPr sz="1800"/>
            </a:pPr>
            <a:r>
              <a:rPr sz="15000">
                <a:solidFill>
                  <a:srgbClr val="F9F700"/>
                </a:solidFill>
                <a:latin typeface="Bebas Neue Cyrillic"/>
                <a:ea typeface="Bebas Neue Cyrillic"/>
                <a:cs typeface="Bebas Neue Cyrillic"/>
                <a:sym typeface="Bebas Neue Cyrillic"/>
              </a:rPr>
              <a:t>loading…</a:t>
            </a:r>
          </a:p>
        </p:txBody>
      </p:sp>
    </p:spTree>
  </p:cSld>
  <p:clrMapOvr>
    <a:masterClrMapping/>
  </p:clrMapOvr>
  <p:transition spd="fast" advClick="1">
    <p:dissolve/>
  </p:transition>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67" name="lazyloading.jpg"/>
          <p:cNvPicPr/>
          <p:nvPr/>
        </p:nvPicPr>
        <p:blipFill>
          <a:blip r:embed="rId2">
            <a:extLst/>
          </a:blip>
          <a:stretch>
            <a:fillRect/>
          </a:stretch>
        </p:blipFill>
        <p:spPr>
          <a:xfrm>
            <a:off x="-4358835" y="-274263"/>
            <a:ext cx="17916742" cy="10302126"/>
          </a:xfrm>
          <a:prstGeom prst="rect">
            <a:avLst/>
          </a:prstGeom>
          <a:ln w="3175">
            <a:miter lim="400000"/>
          </a:ln>
        </p:spPr>
      </p:pic>
    </p:spTree>
  </p:cSld>
  <p:clrMapOvr>
    <a:masterClrMapping/>
  </p:clrMapOvr>
  <p:transition spd="fast" advClick="1">
    <p:dissolve/>
  </p:transition>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69" name="2014-12-12_0101.png"/>
          <p:cNvPicPr/>
          <p:nvPr/>
        </p:nvPicPr>
        <p:blipFill>
          <a:blip r:embed="rId2">
            <a:extLst/>
          </a:blip>
          <a:stretch>
            <a:fillRect/>
          </a:stretch>
        </p:blipFill>
        <p:spPr>
          <a:xfrm>
            <a:off x="-5257" y="-10422"/>
            <a:ext cx="13015314" cy="11023007"/>
          </a:xfrm>
          <a:prstGeom prst="rect">
            <a:avLst/>
          </a:prstGeom>
          <a:ln w="3175">
            <a:miter lim="400000"/>
          </a:ln>
        </p:spPr>
      </p:pic>
    </p:spTree>
  </p:cSld>
  <p:clrMapOvr>
    <a:masterClrMapping/>
  </p:clrMapOvr>
  <p:transition spd="fast" advClick="1">
    <p:dissolve/>
  </p:transition>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nvSpPr>
        <p:spPr>
          <a:xfrm>
            <a:off x="2519244" y="1973938"/>
            <a:ext cx="7966312" cy="1310216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defRPr sz="1800"/>
            </a:pPr>
            <a:r>
              <a:rPr sz="42000">
                <a:solidFill>
                  <a:srgbClr val="00CF41"/>
                </a:solidFill>
                <a:latin typeface="Bebas Neue Cyrillic"/>
                <a:ea typeface="Bebas Neue Cyrillic"/>
                <a:cs typeface="Bebas Neue Cyrillic"/>
                <a:sym typeface="Bebas Neue Cyrillic"/>
              </a:rPr>
              <a:t>G</a:t>
            </a:r>
            <a:r>
              <a:rPr sz="42000">
                <a:solidFill>
                  <a:srgbClr val="FFFFFF"/>
                </a:solidFill>
                <a:latin typeface="Bebas Neue Cyrillic"/>
                <a:ea typeface="Bebas Neue Cyrillic"/>
                <a:cs typeface="Bebas Neue Cyrillic"/>
                <a:sym typeface="Bebas Neue Cyrillic"/>
              </a:rPr>
              <a:t>ZIP</a:t>
            </a:r>
            <a:endParaRPr sz="42000">
              <a:solidFill>
                <a:srgbClr val="FFFFFF"/>
              </a:solidFill>
              <a:latin typeface="Bebas Neue Cyrillic"/>
              <a:ea typeface="Bebas Neue Cyrillic"/>
              <a:cs typeface="Bebas Neue Cyrillic"/>
              <a:sym typeface="Bebas Neue Cyrillic"/>
            </a:endParaRPr>
          </a:p>
        </p:txBody>
      </p:sp>
    </p:spTree>
  </p:cSld>
  <p:clrMapOvr>
    <a:masterClrMapping/>
  </p:clrMapOvr>
  <p:transition spd="fast" advClick="1">
    <p:dissolve/>
  </p:transition>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EF4FD"/>
        </a:solidFill>
      </p:bgPr>
    </p:bg>
    <p:spTree>
      <p:nvGrpSpPr>
        <p:cNvPr id="1" name=""/>
        <p:cNvGrpSpPr/>
        <p:nvPr/>
      </p:nvGrpSpPr>
      <p:grpSpPr>
        <a:xfrm>
          <a:off x="0" y="0"/>
          <a:ext cx="0" cy="0"/>
          <a:chOff x="0" y="0"/>
          <a:chExt cx="0" cy="0"/>
        </a:xfrm>
      </p:grpSpPr>
      <p:pic>
        <p:nvPicPr>
          <p:cNvPr id="175" name="2014-12-12_0055.png"/>
          <p:cNvPicPr/>
          <p:nvPr/>
        </p:nvPicPr>
        <p:blipFill>
          <a:blip r:embed="rId3">
            <a:extLst/>
          </a:blip>
          <a:stretch>
            <a:fillRect/>
          </a:stretch>
        </p:blipFill>
        <p:spPr>
          <a:xfrm>
            <a:off x="563752" y="1225503"/>
            <a:ext cx="11599321" cy="7302594"/>
          </a:xfrm>
          <a:prstGeom prst="rect">
            <a:avLst/>
          </a:prstGeom>
          <a:ln w="3175">
            <a:miter lim="400000"/>
          </a:ln>
        </p:spPr>
      </p:pic>
    </p:spTree>
  </p:cSld>
  <p:clrMapOvr>
    <a:masterClrMapping/>
  </p:clrMapOvr>
  <p:transition spd="fast" advClick="1">
    <p:dissolve/>
  </p:transition>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EF4FD"/>
        </a:solidFill>
      </p:bgPr>
    </p:bg>
    <p:spTree>
      <p:nvGrpSpPr>
        <p:cNvPr id="1" name=""/>
        <p:cNvGrpSpPr/>
        <p:nvPr/>
      </p:nvGrpSpPr>
      <p:grpSpPr>
        <a:xfrm>
          <a:off x="0" y="0"/>
          <a:ext cx="0" cy="0"/>
          <a:chOff x="0" y="0"/>
          <a:chExt cx="0" cy="0"/>
        </a:xfrm>
      </p:grpSpPr>
      <p:pic>
        <p:nvPicPr>
          <p:cNvPr id="179" name="2014-12-12_0053.png"/>
          <p:cNvPicPr/>
          <p:nvPr/>
        </p:nvPicPr>
        <p:blipFill>
          <a:blip r:embed="rId3">
            <a:extLst/>
          </a:blip>
          <a:stretch>
            <a:fillRect/>
          </a:stretch>
        </p:blipFill>
        <p:spPr>
          <a:xfrm>
            <a:off x="527610" y="2152406"/>
            <a:ext cx="11949580" cy="5727427"/>
          </a:xfrm>
          <a:prstGeom prst="rect">
            <a:avLst/>
          </a:prstGeom>
          <a:ln w="3175">
            <a:miter lim="400000"/>
          </a:ln>
        </p:spPr>
      </p:pic>
    </p:spTree>
  </p:cSld>
  <p:clrMapOvr>
    <a:masterClrMapping/>
  </p:clrMapOvr>
  <p:transition spd="fast" advClick="1">
    <p:dissolve/>
  </p:transition>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nvSpPr>
        <p:spPr>
          <a:xfrm>
            <a:off x="2145995" y="2444423"/>
            <a:ext cx="8712810" cy="9972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32000">
                <a:solidFill>
                  <a:srgbClr val="F9F700"/>
                </a:solidFill>
                <a:latin typeface="Bebas Neue Cyrillic"/>
                <a:ea typeface="Bebas Neue Cyrillic"/>
                <a:cs typeface="Bebas Neue Cyrillic"/>
                <a:sym typeface="Bebas Neue Cyrillic"/>
              </a:defRPr>
            </a:lvl1pPr>
          </a:lstStyle>
          <a:p>
            <a:pPr lvl="0">
              <a:defRPr sz="1800">
                <a:solidFill>
                  <a:srgbClr val="000000"/>
                </a:solidFill>
              </a:defRPr>
            </a:pPr>
            <a:r>
              <a:rPr sz="32000">
                <a:solidFill>
                  <a:srgbClr val="F9F700"/>
                </a:solidFill>
              </a:rPr>
              <a:t>Cache</a:t>
            </a:r>
            <a:endParaRPr sz="32000">
              <a:solidFill>
                <a:srgbClr val="F9F700"/>
              </a:solidFill>
            </a:endParaRPr>
          </a:p>
        </p:txBody>
      </p:sp>
    </p:spTree>
  </p:cSld>
  <p:clrMapOvr>
    <a:masterClrMapping/>
  </p:clrMapOvr>
  <p:transition spd="fast" advClick="1">
    <p:dissolve/>
  </p:transition>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87" name="HTTP_request.png"/>
          <p:cNvPicPr/>
          <p:nvPr/>
        </p:nvPicPr>
        <p:blipFill>
          <a:blip r:embed="rId3">
            <a:extLst/>
          </a:blip>
          <a:stretch>
            <a:fillRect/>
          </a:stretch>
        </p:blipFill>
        <p:spPr>
          <a:xfrm>
            <a:off x="1985180" y="3504675"/>
            <a:ext cx="9762854" cy="4937279"/>
          </a:xfrm>
          <a:prstGeom prst="rect">
            <a:avLst/>
          </a:prstGeom>
          <a:ln w="3175">
            <a:miter lim="400000"/>
          </a:ln>
        </p:spPr>
      </p:pic>
      <p:sp>
        <p:nvSpPr>
          <p:cNvPr id="188" name="Shape 188"/>
          <p:cNvSpPr/>
          <p:nvPr/>
        </p:nvSpPr>
        <p:spPr>
          <a:xfrm>
            <a:off x="2942970" y="769208"/>
            <a:ext cx="7118860" cy="1463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spcBef>
                <a:spcPts val="1500"/>
              </a:spcBef>
              <a:defRPr sz="10000">
                <a:solidFill>
                  <a:srgbClr val="FF3257"/>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FF3257"/>
                </a:solidFill>
              </a:rPr>
              <a:t>CACHE отключен</a:t>
            </a:r>
          </a:p>
        </p:txBody>
      </p:sp>
    </p:spTree>
  </p:cSld>
  <p:clrMapOvr>
    <a:masterClrMapping/>
  </p:clrMapOvr>
  <p:transition spd="fast" advClick="1">
    <p:dissolve/>
  </p:transition>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92" name="Shape 192"/>
          <p:cNvSpPr/>
          <p:nvPr/>
        </p:nvSpPr>
        <p:spPr>
          <a:xfrm>
            <a:off x="3084357" y="582537"/>
            <a:ext cx="6836086" cy="14638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spcBef>
                <a:spcPts val="1500"/>
              </a:spcBef>
              <a:defRPr sz="1800"/>
            </a:pPr>
            <a:r>
              <a:rPr sz="10000">
                <a:solidFill>
                  <a:srgbClr val="1AB0FB"/>
                </a:solidFill>
                <a:latin typeface="Bebas Neue Cyrillic"/>
                <a:ea typeface="Bebas Neue Cyrillic"/>
                <a:cs typeface="Bebas Neue Cyrillic"/>
                <a:sym typeface="Bebas Neue Cyrillic"/>
              </a:rPr>
              <a:t>1. </a:t>
            </a:r>
            <a:r>
              <a:rPr sz="10000">
                <a:solidFill>
                  <a:srgbClr val="00CF41"/>
                </a:solidFill>
                <a:latin typeface="Bebas Neue Cyrillic"/>
                <a:ea typeface="Bebas Neue Cyrillic"/>
                <a:cs typeface="Bebas Neue Cyrillic"/>
                <a:sym typeface="Bebas Neue Cyrillic"/>
              </a:rPr>
              <a:t>Last-Modified</a:t>
            </a:r>
          </a:p>
        </p:txBody>
      </p:sp>
      <p:pic>
        <p:nvPicPr>
          <p:cNvPr id="193" name="HTTP-caching-last-modified_1.png"/>
          <p:cNvPicPr/>
          <p:nvPr/>
        </p:nvPicPr>
        <p:blipFill>
          <a:blip r:embed="rId3">
            <a:extLst/>
          </a:blip>
          <a:stretch>
            <a:fillRect/>
          </a:stretch>
        </p:blipFill>
        <p:spPr>
          <a:xfrm>
            <a:off x="2709316" y="2249951"/>
            <a:ext cx="8388001" cy="4117746"/>
          </a:xfrm>
          <a:prstGeom prst="rect">
            <a:avLst/>
          </a:prstGeom>
          <a:ln w="3175">
            <a:miter lim="400000"/>
          </a:ln>
        </p:spPr>
      </p:pic>
      <p:sp>
        <p:nvSpPr>
          <p:cNvPr id="194" name="Shape 194"/>
          <p:cNvSpPr/>
          <p:nvPr/>
        </p:nvSpPr>
        <p:spPr>
          <a:xfrm>
            <a:off x="414154" y="6804564"/>
            <a:ext cx="11865373" cy="2504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 y="0"/>
                </a:moveTo>
                <a:cubicBezTo>
                  <a:pt x="514" y="0"/>
                  <a:pt x="462" y="245"/>
                  <a:pt x="462" y="548"/>
                </a:cubicBezTo>
                <a:lnTo>
                  <a:pt x="462" y="4382"/>
                </a:lnTo>
                <a:lnTo>
                  <a:pt x="0" y="5477"/>
                </a:lnTo>
                <a:lnTo>
                  <a:pt x="462" y="6572"/>
                </a:lnTo>
                <a:lnTo>
                  <a:pt x="462" y="21052"/>
                </a:lnTo>
                <a:cubicBezTo>
                  <a:pt x="462" y="21355"/>
                  <a:pt x="514" y="21600"/>
                  <a:pt x="578" y="21600"/>
                </a:cubicBezTo>
                <a:lnTo>
                  <a:pt x="21484" y="21600"/>
                </a:lnTo>
                <a:cubicBezTo>
                  <a:pt x="21548" y="21600"/>
                  <a:pt x="21600" y="21355"/>
                  <a:pt x="21600" y="21052"/>
                </a:cubicBezTo>
                <a:lnTo>
                  <a:pt x="21600" y="548"/>
                </a:lnTo>
                <a:cubicBezTo>
                  <a:pt x="21600" y="245"/>
                  <a:pt x="21548" y="0"/>
                  <a:pt x="21484" y="0"/>
                </a:cubicBezTo>
                <a:lnTo>
                  <a:pt x="578" y="0"/>
                </a:lnTo>
                <a:close/>
              </a:path>
            </a:pathLst>
          </a:custGeom>
          <a:solidFill>
            <a:srgbClr val="EC5D57"/>
          </a:solidFill>
          <a:ln w="3175">
            <a:miter lim="400000"/>
          </a:ln>
          <a:effectLst>
            <a:outerShdw sx="100000" sy="100000" kx="0" ky="0" algn="b" rotWithShape="0" blurRad="12700" dist="127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p>
            <a:pPr lvl="2" algn="l" defTabSz="876300">
              <a:defRPr sz="1800"/>
            </a:pPr>
            <a:r>
              <a:rPr sz="4200">
                <a:solidFill>
                  <a:srgbClr val="FFFFFF"/>
                </a:solidFill>
                <a:effectLst>
                  <a:outerShdw sx="100000" sy="100000" kx="0" ky="0" algn="b" rotWithShape="0" blurRad="38100" dist="12700" dir="5400000">
                    <a:srgbClr val="000000">
                      <a:alpha val="50000"/>
                    </a:srgbClr>
                  </a:outerShdw>
                </a:effectLst>
              </a:rPr>
              <a:t>Last-modified: Fri, 16 Mar 2007 04:00:25 GMT File Contents (could be an image, HTML, CSS, Javascript...)</a:t>
            </a:r>
          </a:p>
        </p:txBody>
      </p:sp>
    </p:spTree>
  </p:cSld>
  <p:clrMapOvr>
    <a:masterClrMapping/>
  </p:clrMapOvr>
  <p:transition spd="fast" advClick="1">
    <p:dissolve/>
  </p:transition>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98" name="Shape 198"/>
          <p:cNvSpPr/>
          <p:nvPr/>
        </p:nvSpPr>
        <p:spPr>
          <a:xfrm>
            <a:off x="5033695" y="582537"/>
            <a:ext cx="2937410" cy="14638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spcBef>
                <a:spcPts val="1500"/>
              </a:spcBef>
              <a:defRPr sz="1800"/>
            </a:pPr>
            <a:r>
              <a:rPr sz="10000">
                <a:solidFill>
                  <a:srgbClr val="1AB0FB"/>
                </a:solidFill>
                <a:latin typeface="Bebas Neue Cyrillic"/>
                <a:ea typeface="Bebas Neue Cyrillic"/>
                <a:cs typeface="Bebas Neue Cyrillic"/>
                <a:sym typeface="Bebas Neue Cyrillic"/>
              </a:rPr>
              <a:t>2. </a:t>
            </a:r>
            <a:r>
              <a:rPr sz="10000">
                <a:solidFill>
                  <a:srgbClr val="00CF41"/>
                </a:solidFill>
                <a:latin typeface="Bebas Neue Cyrillic"/>
                <a:ea typeface="Bebas Neue Cyrillic"/>
                <a:cs typeface="Bebas Neue Cyrillic"/>
                <a:sym typeface="Bebas Neue Cyrillic"/>
              </a:rPr>
              <a:t>ETag</a:t>
            </a:r>
          </a:p>
        </p:txBody>
      </p:sp>
      <p:pic>
        <p:nvPicPr>
          <p:cNvPr id="199" name="HTTP_caching_if_none_match.png"/>
          <p:cNvPicPr/>
          <p:nvPr/>
        </p:nvPicPr>
        <p:blipFill>
          <a:blip r:embed="rId3">
            <a:extLst/>
          </a:blip>
          <a:stretch>
            <a:fillRect/>
          </a:stretch>
        </p:blipFill>
        <p:spPr>
          <a:xfrm>
            <a:off x="2504239" y="2288339"/>
            <a:ext cx="8325246" cy="4134307"/>
          </a:xfrm>
          <a:prstGeom prst="rect">
            <a:avLst/>
          </a:prstGeom>
          <a:ln w="3175">
            <a:miter lim="400000"/>
          </a:ln>
        </p:spPr>
      </p:pic>
      <p:sp>
        <p:nvSpPr>
          <p:cNvPr id="200" name="Shape 200"/>
          <p:cNvSpPr/>
          <p:nvPr/>
        </p:nvSpPr>
        <p:spPr>
          <a:xfrm>
            <a:off x="569714" y="7067884"/>
            <a:ext cx="11865372" cy="2106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 y="0"/>
                </a:moveTo>
                <a:cubicBezTo>
                  <a:pt x="514" y="0"/>
                  <a:pt x="462" y="292"/>
                  <a:pt x="462" y="651"/>
                </a:cubicBezTo>
                <a:lnTo>
                  <a:pt x="462" y="5209"/>
                </a:lnTo>
                <a:lnTo>
                  <a:pt x="0" y="6511"/>
                </a:lnTo>
                <a:lnTo>
                  <a:pt x="462" y="7813"/>
                </a:lnTo>
                <a:lnTo>
                  <a:pt x="462" y="20949"/>
                </a:lnTo>
                <a:cubicBezTo>
                  <a:pt x="462" y="21308"/>
                  <a:pt x="514" y="21600"/>
                  <a:pt x="578" y="21600"/>
                </a:cubicBezTo>
                <a:lnTo>
                  <a:pt x="21484" y="21600"/>
                </a:lnTo>
                <a:cubicBezTo>
                  <a:pt x="21548" y="21600"/>
                  <a:pt x="21600" y="21308"/>
                  <a:pt x="21600" y="20949"/>
                </a:cubicBezTo>
                <a:lnTo>
                  <a:pt x="21600" y="651"/>
                </a:lnTo>
                <a:cubicBezTo>
                  <a:pt x="21600" y="292"/>
                  <a:pt x="21548" y="0"/>
                  <a:pt x="21484" y="0"/>
                </a:cubicBezTo>
                <a:lnTo>
                  <a:pt x="578" y="0"/>
                </a:lnTo>
                <a:close/>
              </a:path>
            </a:pathLst>
          </a:custGeom>
          <a:solidFill>
            <a:srgbClr val="EC5D57"/>
          </a:solidFill>
          <a:ln w="3175">
            <a:miter lim="400000"/>
          </a:ln>
          <a:effectLst>
            <a:outerShdw sx="100000" sy="100000" kx="0" ky="0" algn="b" rotWithShape="0" blurRad="12700" dist="127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p>
            <a:pPr lvl="2" algn="l" defTabSz="876300">
              <a:defRPr sz="1800"/>
            </a:pPr>
            <a:r>
              <a:rPr sz="4200">
                <a:solidFill>
                  <a:srgbClr val="FFFFFF"/>
                </a:solidFill>
                <a:effectLst>
                  <a:outerShdw sx="100000" sy="100000" kx="0" ky="0" algn="b" rotWithShape="0" blurRad="38100" dist="12700" dir="5400000">
                    <a:srgbClr val="000000">
                      <a:alpha val="50000"/>
                    </a:srgbClr>
                  </a:outerShdw>
                </a:effectLst>
              </a:rPr>
              <a:t>ETag: ead145f File Contents (could be an image, HTML, CSS, Javascript...)</a:t>
            </a:r>
          </a:p>
        </p:txBody>
      </p:sp>
    </p:spTree>
  </p:cSld>
  <p:clrMapOvr>
    <a:masterClrMapping/>
  </p:clrMapOvr>
  <p:transition spd="fast" advClick="1">
    <p:dissolve/>
  </p:transition>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 name="fotografii-facute-inainte-ca-dezastrul-sa-loveasca-2.jpg"/>
          <p:cNvPicPr/>
          <p:nvPr/>
        </p:nvPicPr>
        <p:blipFill>
          <a:blip r:embed="rId3">
            <a:extLst/>
          </a:blip>
          <a:stretch>
            <a:fillRect/>
          </a:stretch>
        </p:blipFill>
        <p:spPr>
          <a:xfrm>
            <a:off x="2235668" y="-1460897"/>
            <a:ext cx="8533464" cy="11743298"/>
          </a:xfrm>
          <a:prstGeom prst="rect">
            <a:avLst/>
          </a:prstGeom>
          <a:ln w="3175">
            <a:miter lim="400000"/>
          </a:ln>
        </p:spPr>
      </p:pic>
    </p:spTree>
  </p:cSld>
  <p:clrMapOvr>
    <a:masterClrMapping/>
  </p:clrMapOvr>
  <p:transition spd="fast" advClick="1">
    <p:dissolve/>
  </p:transition>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04" name="Shape 204"/>
          <p:cNvSpPr/>
          <p:nvPr/>
        </p:nvSpPr>
        <p:spPr>
          <a:xfrm>
            <a:off x="4409237" y="582537"/>
            <a:ext cx="4186326" cy="14638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spcBef>
                <a:spcPts val="1500"/>
              </a:spcBef>
              <a:defRPr sz="1800"/>
            </a:pPr>
            <a:r>
              <a:rPr sz="10000">
                <a:solidFill>
                  <a:srgbClr val="1AB0FB"/>
                </a:solidFill>
                <a:latin typeface="Bebas Neue Cyrillic"/>
                <a:ea typeface="Bebas Neue Cyrillic"/>
                <a:cs typeface="Bebas Neue Cyrillic"/>
                <a:sym typeface="Bebas Neue Cyrillic"/>
              </a:rPr>
              <a:t>3. </a:t>
            </a:r>
            <a:r>
              <a:rPr sz="10000">
                <a:solidFill>
                  <a:srgbClr val="00CF41"/>
                </a:solidFill>
                <a:latin typeface="Bebas Neue Cyrillic"/>
                <a:ea typeface="Bebas Neue Cyrillic"/>
                <a:cs typeface="Bebas Neue Cyrillic"/>
                <a:sym typeface="Bebas Neue Cyrillic"/>
              </a:rPr>
              <a:t>EXPIRES</a:t>
            </a:r>
          </a:p>
        </p:txBody>
      </p:sp>
      <p:sp>
        <p:nvSpPr>
          <p:cNvPr id="205" name="Shape 205"/>
          <p:cNvSpPr/>
          <p:nvPr/>
        </p:nvSpPr>
        <p:spPr>
          <a:xfrm>
            <a:off x="569714" y="6958992"/>
            <a:ext cx="11865372" cy="21066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 y="0"/>
                </a:moveTo>
                <a:cubicBezTo>
                  <a:pt x="514" y="0"/>
                  <a:pt x="462" y="292"/>
                  <a:pt x="462" y="651"/>
                </a:cubicBezTo>
                <a:lnTo>
                  <a:pt x="462" y="5209"/>
                </a:lnTo>
                <a:lnTo>
                  <a:pt x="0" y="6511"/>
                </a:lnTo>
                <a:lnTo>
                  <a:pt x="462" y="7813"/>
                </a:lnTo>
                <a:lnTo>
                  <a:pt x="462" y="20949"/>
                </a:lnTo>
                <a:cubicBezTo>
                  <a:pt x="462" y="21308"/>
                  <a:pt x="514" y="21600"/>
                  <a:pt x="578" y="21600"/>
                </a:cubicBezTo>
                <a:lnTo>
                  <a:pt x="21484" y="21600"/>
                </a:lnTo>
                <a:cubicBezTo>
                  <a:pt x="21548" y="21600"/>
                  <a:pt x="21600" y="21308"/>
                  <a:pt x="21600" y="20949"/>
                </a:cubicBezTo>
                <a:lnTo>
                  <a:pt x="21600" y="651"/>
                </a:lnTo>
                <a:cubicBezTo>
                  <a:pt x="21600" y="292"/>
                  <a:pt x="21548" y="0"/>
                  <a:pt x="21484" y="0"/>
                </a:cubicBezTo>
                <a:lnTo>
                  <a:pt x="578" y="0"/>
                </a:lnTo>
                <a:close/>
              </a:path>
            </a:pathLst>
          </a:custGeom>
          <a:solidFill>
            <a:srgbClr val="EC5D57"/>
          </a:solidFill>
          <a:ln w="3175">
            <a:miter lim="400000"/>
          </a:ln>
          <a:effectLst>
            <a:outerShdw sx="100000" sy="100000" kx="0" ky="0" algn="b" rotWithShape="0" blurRad="12700" dist="127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p>
            <a:pPr lvl="2" algn="l" defTabSz="876300">
              <a:defRPr sz="1800"/>
            </a:pPr>
            <a:r>
              <a:rPr sz="4200">
                <a:solidFill>
                  <a:srgbClr val="FFFFFF"/>
                </a:solidFill>
                <a:effectLst>
                  <a:outerShdw sx="100000" sy="100000" kx="0" ky="0" algn="b" rotWithShape="0" blurRad="38100" dist="12700" dir="5400000">
                    <a:srgbClr val="000000">
                      <a:alpha val="50000"/>
                    </a:srgbClr>
                  </a:outerShdw>
                </a:effectLst>
              </a:rPr>
              <a:t>Expires: Tue, 20 Mar 2007 04:00:25 GMT File Contents (could be an image, HTML, CSS, Javascript...)</a:t>
            </a:r>
            <a:endParaRPr sz="4200">
              <a:solidFill>
                <a:srgbClr val="FFFFFF"/>
              </a:solidFill>
              <a:effectLst>
                <a:outerShdw sx="100000" sy="100000" kx="0" ky="0" algn="b" rotWithShape="0" blurRad="38100" dist="12700" dir="5400000">
                  <a:srgbClr val="000000">
                    <a:alpha val="50000"/>
                  </a:srgbClr>
                </a:outerShdw>
              </a:effectLst>
            </a:endParaRPr>
          </a:p>
          <a:p>
            <a:pPr lvl="2" algn="l" defTabSz="876300">
              <a:defRPr sz="1800"/>
            </a:pPr>
            <a:endParaRPr sz="4200">
              <a:solidFill>
                <a:srgbClr val="FFFFFF"/>
              </a:solidFill>
              <a:effectLst>
                <a:outerShdw sx="100000" sy="100000" kx="0" ky="0" algn="b" rotWithShape="0" blurRad="38100" dist="12700" dir="5400000">
                  <a:srgbClr val="000000">
                    <a:alpha val="50000"/>
                  </a:srgbClr>
                </a:outerShdw>
              </a:effectLst>
            </a:endParaRPr>
          </a:p>
        </p:txBody>
      </p:sp>
      <p:pic>
        <p:nvPicPr>
          <p:cNvPr id="206" name="HTTP_caching_expires.png"/>
          <p:cNvPicPr/>
          <p:nvPr/>
        </p:nvPicPr>
        <p:blipFill>
          <a:blip r:embed="rId3">
            <a:extLst/>
          </a:blip>
          <a:stretch>
            <a:fillRect/>
          </a:stretch>
        </p:blipFill>
        <p:spPr>
          <a:xfrm>
            <a:off x="2462622" y="2141985"/>
            <a:ext cx="8079556" cy="4242250"/>
          </a:xfrm>
          <a:prstGeom prst="rect">
            <a:avLst/>
          </a:prstGeom>
          <a:ln w="3175">
            <a:miter lim="400000"/>
          </a:ln>
        </p:spPr>
      </p:pic>
    </p:spTree>
  </p:cSld>
  <p:clrMapOvr>
    <a:masterClrMapping/>
  </p:clrMapOvr>
  <p:transition spd="fast" advClick="1">
    <p:dissolve/>
  </p:transition>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10" name="apache-logo.png"/>
          <p:cNvPicPr/>
          <p:nvPr/>
        </p:nvPicPr>
        <p:blipFill>
          <a:blip r:embed="rId2">
            <a:extLst/>
          </a:blip>
          <a:stretch>
            <a:fillRect/>
          </a:stretch>
        </p:blipFill>
        <p:spPr>
          <a:xfrm>
            <a:off x="8654958" y="166376"/>
            <a:ext cx="4064001" cy="2794001"/>
          </a:xfrm>
          <a:prstGeom prst="rect">
            <a:avLst/>
          </a:prstGeom>
          <a:ln w="3175">
            <a:miter lim="400000"/>
          </a:ln>
        </p:spPr>
      </p:pic>
      <p:sp>
        <p:nvSpPr>
          <p:cNvPr id="211" name="Shape 211"/>
          <p:cNvSpPr/>
          <p:nvPr/>
        </p:nvSpPr>
        <p:spPr>
          <a:xfrm>
            <a:off x="603521" y="2228037"/>
            <a:ext cx="10970396" cy="67597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lgn="l">
              <a:defRPr sz="1800"/>
            </a:pPr>
            <a:r>
              <a:rPr sz="3800"/>
              <a:t>&lt;IfModule mod_expires.c&gt;</a:t>
            </a:r>
            <a:endParaRPr sz="3800"/>
          </a:p>
          <a:p>
            <a:pPr lvl="0" algn="l">
              <a:defRPr sz="1800"/>
            </a:pPr>
            <a:r>
              <a:rPr sz="3800">
                <a:solidFill>
                  <a:srgbClr val="FF3257"/>
                </a:solidFill>
              </a:rPr>
              <a:t>  ExpiresActive On</a:t>
            </a:r>
            <a:endParaRPr sz="3800">
              <a:solidFill>
                <a:srgbClr val="FF3257"/>
              </a:solidFill>
            </a:endParaRPr>
          </a:p>
          <a:p>
            <a:pPr lvl="0" algn="l">
              <a:defRPr sz="1800"/>
            </a:pPr>
            <a:r>
              <a:rPr sz="3800">
                <a:solidFill>
                  <a:srgbClr val="FF3257"/>
                </a:solidFill>
              </a:rPr>
              <a:t>  ExpiresByType image/jpg "</a:t>
            </a:r>
            <a:r>
              <a:rPr sz="3800">
                <a:solidFill>
                  <a:srgbClr val="00CF41"/>
                </a:solidFill>
              </a:rPr>
              <a:t>access plus 1 year</a:t>
            </a:r>
            <a:r>
              <a:rPr sz="3800">
                <a:solidFill>
                  <a:srgbClr val="FF3257"/>
                </a:solidFill>
              </a:rPr>
              <a:t>"</a:t>
            </a:r>
            <a:endParaRPr sz="3800">
              <a:solidFill>
                <a:srgbClr val="FF3257"/>
              </a:solidFill>
            </a:endParaRPr>
          </a:p>
          <a:p>
            <a:pPr lvl="0" algn="l">
              <a:defRPr sz="1800"/>
            </a:pPr>
            <a:r>
              <a:rPr sz="3800">
                <a:solidFill>
                  <a:srgbClr val="FF3257"/>
                </a:solidFill>
              </a:rPr>
              <a:t>  ExpiresByType image/jpeg "</a:t>
            </a:r>
            <a:r>
              <a:rPr sz="3800">
                <a:solidFill>
                  <a:srgbClr val="00CF41"/>
                </a:solidFill>
              </a:rPr>
              <a:t>access plus 1 year</a:t>
            </a:r>
            <a:r>
              <a:rPr sz="3800">
                <a:solidFill>
                  <a:srgbClr val="FF3257"/>
                </a:solidFill>
              </a:rPr>
              <a:t>"</a:t>
            </a:r>
            <a:endParaRPr sz="3800">
              <a:solidFill>
                <a:srgbClr val="FF3257"/>
              </a:solidFill>
            </a:endParaRPr>
          </a:p>
          <a:p>
            <a:pPr lvl="0" algn="l">
              <a:defRPr sz="1800"/>
            </a:pPr>
            <a:r>
              <a:rPr sz="3800">
                <a:solidFill>
                  <a:srgbClr val="FF3257"/>
                </a:solidFill>
              </a:rPr>
              <a:t>  ExpiresByType image/gif "</a:t>
            </a:r>
            <a:r>
              <a:rPr sz="3800">
                <a:solidFill>
                  <a:srgbClr val="00CF41"/>
                </a:solidFill>
              </a:rPr>
              <a:t>access plus 1 year</a:t>
            </a:r>
            <a:r>
              <a:rPr sz="3800">
                <a:solidFill>
                  <a:srgbClr val="FF3257"/>
                </a:solidFill>
              </a:rPr>
              <a:t>"</a:t>
            </a:r>
            <a:endParaRPr sz="3800">
              <a:solidFill>
                <a:srgbClr val="FF3257"/>
              </a:solidFill>
            </a:endParaRPr>
          </a:p>
          <a:p>
            <a:pPr lvl="0" algn="l">
              <a:defRPr sz="1800"/>
            </a:pPr>
            <a:r>
              <a:rPr sz="3800">
                <a:solidFill>
                  <a:srgbClr val="FF3257"/>
                </a:solidFill>
              </a:rPr>
              <a:t>  ExpiresByType image/png "</a:t>
            </a:r>
            <a:r>
              <a:rPr sz="3800">
                <a:solidFill>
                  <a:srgbClr val="00CF41"/>
                </a:solidFill>
              </a:rPr>
              <a:t>access plus 1 year</a:t>
            </a:r>
            <a:r>
              <a:rPr sz="3800">
                <a:solidFill>
                  <a:srgbClr val="FF3257"/>
                </a:solidFill>
              </a:rPr>
              <a:t>"</a:t>
            </a:r>
            <a:endParaRPr sz="3800">
              <a:solidFill>
                <a:srgbClr val="FF3257"/>
              </a:solidFill>
            </a:endParaRPr>
          </a:p>
          <a:p>
            <a:pPr lvl="0" algn="l">
              <a:defRPr sz="1800"/>
            </a:pPr>
            <a:r>
              <a:rPr sz="3800">
                <a:solidFill>
                  <a:srgbClr val="FF3257"/>
                </a:solidFill>
              </a:rPr>
              <a:t>  ExpiresByType text/css "</a:t>
            </a:r>
            <a:r>
              <a:rPr sz="3800">
                <a:solidFill>
                  <a:srgbClr val="00CF41"/>
                </a:solidFill>
              </a:rPr>
              <a:t>access plus 1 month</a:t>
            </a:r>
            <a:r>
              <a:rPr sz="3800">
                <a:solidFill>
                  <a:srgbClr val="FF3257"/>
                </a:solidFill>
              </a:rPr>
              <a:t>"</a:t>
            </a:r>
            <a:endParaRPr sz="3800">
              <a:solidFill>
                <a:srgbClr val="FF3257"/>
              </a:solidFill>
            </a:endParaRPr>
          </a:p>
          <a:p>
            <a:pPr lvl="0" algn="l">
              <a:defRPr sz="1800"/>
            </a:pPr>
            <a:r>
              <a:rPr sz="3800">
                <a:solidFill>
                  <a:srgbClr val="FF3257"/>
                </a:solidFill>
              </a:rPr>
              <a:t>  ExpiresByType application/pdf "</a:t>
            </a:r>
            <a:r>
              <a:rPr sz="3800">
                <a:solidFill>
                  <a:srgbClr val="00CF41"/>
                </a:solidFill>
              </a:rPr>
              <a:t>access plus 1 month</a:t>
            </a:r>
            <a:r>
              <a:rPr sz="3800">
                <a:solidFill>
                  <a:srgbClr val="FF3257"/>
                </a:solidFill>
              </a:rPr>
              <a:t>"</a:t>
            </a:r>
            <a:endParaRPr sz="3800">
              <a:solidFill>
                <a:srgbClr val="FF3257"/>
              </a:solidFill>
            </a:endParaRPr>
          </a:p>
          <a:p>
            <a:pPr lvl="0" algn="l">
              <a:defRPr sz="1800"/>
            </a:pPr>
            <a:r>
              <a:rPr sz="3800">
                <a:solidFill>
                  <a:srgbClr val="FF3257"/>
                </a:solidFill>
              </a:rPr>
              <a:t>  ExpiresByType text/x-javascript "</a:t>
            </a:r>
            <a:r>
              <a:rPr sz="3800">
                <a:solidFill>
                  <a:srgbClr val="00CF41"/>
                </a:solidFill>
              </a:rPr>
              <a:t>access plus 1 month</a:t>
            </a:r>
            <a:r>
              <a:rPr sz="3800">
                <a:solidFill>
                  <a:srgbClr val="FF3257"/>
                </a:solidFill>
              </a:rPr>
              <a:t>"</a:t>
            </a:r>
            <a:endParaRPr sz="3800">
              <a:solidFill>
                <a:srgbClr val="FF3257"/>
              </a:solidFill>
            </a:endParaRPr>
          </a:p>
          <a:p>
            <a:pPr lvl="0" algn="l">
              <a:defRPr sz="1800"/>
            </a:pPr>
            <a:r>
              <a:rPr sz="3800">
                <a:solidFill>
                  <a:srgbClr val="FF3257"/>
                </a:solidFill>
              </a:rPr>
              <a:t>  ExpiresByType image/x-icon "</a:t>
            </a:r>
            <a:r>
              <a:rPr sz="3800">
                <a:solidFill>
                  <a:srgbClr val="00CF41"/>
                </a:solidFill>
              </a:rPr>
              <a:t>access plus 1 year</a:t>
            </a:r>
            <a:r>
              <a:rPr sz="3800">
                <a:solidFill>
                  <a:srgbClr val="FF3257"/>
                </a:solidFill>
              </a:rPr>
              <a:t>"</a:t>
            </a:r>
            <a:endParaRPr sz="3800">
              <a:solidFill>
                <a:srgbClr val="FF3257"/>
              </a:solidFill>
            </a:endParaRPr>
          </a:p>
          <a:p>
            <a:pPr lvl="0" algn="l">
              <a:defRPr sz="1800"/>
            </a:pPr>
            <a:r>
              <a:rPr sz="3800">
                <a:solidFill>
                  <a:srgbClr val="FF3257"/>
                </a:solidFill>
              </a:rPr>
              <a:t>  ExpiresDefault "</a:t>
            </a:r>
            <a:r>
              <a:rPr sz="3800">
                <a:solidFill>
                  <a:srgbClr val="00CF41"/>
                </a:solidFill>
              </a:rPr>
              <a:t>access plus 2 days</a:t>
            </a:r>
            <a:r>
              <a:rPr sz="3800">
                <a:solidFill>
                  <a:srgbClr val="FF3257"/>
                </a:solidFill>
              </a:rPr>
              <a:t>"</a:t>
            </a:r>
            <a:endParaRPr sz="3800">
              <a:solidFill>
                <a:srgbClr val="FF3257"/>
              </a:solidFill>
            </a:endParaRPr>
          </a:p>
          <a:p>
            <a:pPr lvl="0" algn="l">
              <a:defRPr sz="1800"/>
            </a:pPr>
            <a:r>
              <a:rPr sz="3800"/>
              <a:t>&lt;/IfModule&gt;</a:t>
            </a:r>
          </a:p>
        </p:txBody>
      </p:sp>
    </p:spTree>
  </p:cSld>
  <p:clrMapOvr>
    <a:masterClrMapping/>
  </p:clrMapOvr>
  <p:transition spd="fast" advClick="1">
    <p:dissolve/>
  </p:transition>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13" name="Shape 213"/>
          <p:cNvSpPr/>
          <p:nvPr/>
        </p:nvSpPr>
        <p:spPr>
          <a:xfrm>
            <a:off x="650189" y="379306"/>
            <a:ext cx="10674617" cy="8994988"/>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spAutoFit/>
          </a:bodyPr>
          <a:lstStyle/>
          <a:p>
            <a:pPr lvl="0" algn="l">
              <a:defRPr sz="1800"/>
            </a:pPr>
            <a:r>
              <a:rPr sz="3800"/>
              <a:t>server {</a:t>
            </a:r>
            <a:endParaRPr sz="3800"/>
          </a:p>
          <a:p>
            <a:pPr lvl="0" algn="l">
              <a:defRPr sz="1800"/>
            </a:pPr>
            <a:r>
              <a:rPr sz="3800"/>
              <a:t>    </a:t>
            </a:r>
            <a:endParaRPr sz="3800"/>
          </a:p>
          <a:p>
            <a:pPr lvl="0" algn="l">
              <a:defRPr sz="1800"/>
            </a:pPr>
            <a:r>
              <a:rPr sz="3800"/>
              <a:t>    ...</a:t>
            </a:r>
            <a:endParaRPr sz="3800"/>
          </a:p>
          <a:p>
            <a:pPr lvl="0" algn="l">
              <a:defRPr sz="1800"/>
            </a:pPr>
            <a:endParaRPr sz="3800"/>
          </a:p>
          <a:p>
            <a:pPr lvl="0" algn="l">
              <a:defRPr sz="1800"/>
            </a:pPr>
            <a:endParaRPr sz="3800"/>
          </a:p>
          <a:p>
            <a:pPr lvl="0" algn="l">
              <a:defRPr sz="1800"/>
            </a:pPr>
            <a:r>
              <a:rPr sz="3800">
                <a:solidFill>
                  <a:srgbClr val="FF3257"/>
                </a:solidFill>
              </a:rPr>
              <a:t>    location ~* \.(gif|ico|jpe?g|png)(\?[0-9]+)?$ {</a:t>
            </a:r>
            <a:endParaRPr sz="3800">
              <a:solidFill>
                <a:srgbClr val="FF3257"/>
              </a:solidFill>
            </a:endParaRPr>
          </a:p>
          <a:p>
            <a:pPr lvl="0" algn="l">
              <a:defRPr sz="1800"/>
            </a:pPr>
            <a:r>
              <a:rPr sz="3800">
                <a:solidFill>
                  <a:srgbClr val="FF3257"/>
                </a:solidFill>
              </a:rPr>
              <a:t>    		expires			</a:t>
            </a:r>
            <a:r>
              <a:rPr sz="3800">
                <a:solidFill>
                  <a:srgbClr val="00CF41"/>
                </a:solidFill>
              </a:rPr>
              <a:t>1w</a:t>
            </a:r>
            <a:r>
              <a:rPr sz="3800">
                <a:solidFill>
                  <a:srgbClr val="FF3257"/>
                </a:solidFill>
              </a:rPr>
              <a:t>;</a:t>
            </a:r>
            <a:endParaRPr sz="3800">
              <a:solidFill>
                <a:srgbClr val="FF3257"/>
              </a:solidFill>
            </a:endParaRPr>
          </a:p>
          <a:p>
            <a:pPr lvl="0" algn="l">
              <a:defRPr sz="1800"/>
            </a:pPr>
            <a:r>
              <a:rPr sz="3800">
                <a:solidFill>
                  <a:srgbClr val="FF3257"/>
                </a:solidFill>
              </a:rPr>
              <a:t>    }</a:t>
            </a:r>
            <a:endParaRPr sz="3800">
              <a:solidFill>
                <a:srgbClr val="FF3257"/>
              </a:solidFill>
            </a:endParaRPr>
          </a:p>
          <a:p>
            <a:pPr lvl="0" algn="l">
              <a:defRPr sz="1800"/>
            </a:pPr>
            <a:r>
              <a:rPr sz="3800">
                <a:solidFill>
                  <a:srgbClr val="FF3257"/>
                </a:solidFill>
              </a:rPr>
              <a:t>    </a:t>
            </a:r>
            <a:endParaRPr sz="3800">
              <a:solidFill>
                <a:srgbClr val="FF3257"/>
              </a:solidFill>
            </a:endParaRPr>
          </a:p>
          <a:p>
            <a:pPr lvl="0" algn="l">
              <a:defRPr sz="1800"/>
            </a:pPr>
            <a:r>
              <a:rPr sz="3800">
                <a:solidFill>
                  <a:srgbClr val="FF3257"/>
                </a:solidFill>
              </a:rPr>
              <a:t>       location ~* \.(css|js)$ {</a:t>
            </a:r>
            <a:endParaRPr sz="3800">
              <a:solidFill>
                <a:srgbClr val="FF3257"/>
              </a:solidFill>
            </a:endParaRPr>
          </a:p>
          <a:p>
            <a:pPr lvl="0" algn="l">
              <a:defRPr sz="1800"/>
            </a:pPr>
            <a:r>
              <a:rPr sz="3800">
                <a:solidFill>
                  <a:srgbClr val="FF3257"/>
                </a:solidFill>
              </a:rPr>
              <a:t>    		expires			</a:t>
            </a:r>
            <a:r>
              <a:rPr sz="3800">
                <a:solidFill>
                  <a:srgbClr val="00CF41"/>
                </a:solidFill>
              </a:rPr>
              <a:t>1d</a:t>
            </a:r>
            <a:r>
              <a:rPr sz="3800">
                <a:solidFill>
                  <a:srgbClr val="FF3257"/>
                </a:solidFill>
              </a:rPr>
              <a:t>;</a:t>
            </a:r>
            <a:endParaRPr sz="3800">
              <a:solidFill>
                <a:srgbClr val="FF3257"/>
              </a:solidFill>
            </a:endParaRPr>
          </a:p>
          <a:p>
            <a:pPr lvl="0" algn="l">
              <a:defRPr sz="1800"/>
            </a:pPr>
            <a:r>
              <a:rPr sz="3800">
                <a:solidFill>
                  <a:srgbClr val="FF3257"/>
                </a:solidFill>
              </a:rPr>
              <a:t>    }</a:t>
            </a:r>
            <a:endParaRPr sz="3800">
              <a:solidFill>
                <a:srgbClr val="FF3257"/>
              </a:solidFill>
            </a:endParaRPr>
          </a:p>
          <a:p>
            <a:pPr lvl="0" algn="l">
              <a:defRPr sz="1800"/>
            </a:pPr>
            <a:r>
              <a:rPr sz="3800">
                <a:solidFill>
                  <a:srgbClr val="FF3257"/>
                </a:solidFill>
              </a:rPr>
              <a:t>    </a:t>
            </a:r>
            <a:endParaRPr sz="3800">
              <a:solidFill>
                <a:srgbClr val="FF3257"/>
              </a:solidFill>
            </a:endParaRPr>
          </a:p>
          <a:p>
            <a:pPr lvl="0" algn="l">
              <a:defRPr sz="1800"/>
            </a:pPr>
            <a:r>
              <a:rPr sz="3800"/>
              <a:t>    ...</a:t>
            </a:r>
            <a:endParaRPr sz="3800"/>
          </a:p>
          <a:p>
            <a:pPr lvl="0" algn="l">
              <a:defRPr sz="1800"/>
            </a:pPr>
            <a:endParaRPr sz="3800"/>
          </a:p>
          <a:p>
            <a:pPr lvl="0" algn="l">
              <a:defRPr sz="1800"/>
            </a:pPr>
            <a:r>
              <a:rPr sz="3800"/>
              <a:t>}</a:t>
            </a:r>
          </a:p>
        </p:txBody>
      </p:sp>
      <p:pic>
        <p:nvPicPr>
          <p:cNvPr id="214" name="image.png"/>
          <p:cNvPicPr/>
          <p:nvPr/>
        </p:nvPicPr>
        <p:blipFill>
          <a:blip r:embed="rId2">
            <a:extLst/>
          </a:blip>
          <a:stretch>
            <a:fillRect/>
          </a:stretch>
        </p:blipFill>
        <p:spPr>
          <a:xfrm>
            <a:off x="5102361" y="263576"/>
            <a:ext cx="7485682" cy="1550079"/>
          </a:xfrm>
          <a:prstGeom prst="rect">
            <a:avLst/>
          </a:prstGeom>
          <a:ln w="3175">
            <a:miter lim="400000"/>
          </a:ln>
        </p:spPr>
      </p:pic>
    </p:spTree>
  </p:cSld>
  <p:clrMapOvr>
    <a:masterClrMapping/>
  </p:clrMapOvr>
  <p:transition spd="fast" advClick="1">
    <p:dissolve/>
  </p:transition>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16" name="Shape 216"/>
          <p:cNvSpPr/>
          <p:nvPr/>
        </p:nvSpPr>
        <p:spPr>
          <a:xfrm>
            <a:off x="4289554" y="566981"/>
            <a:ext cx="4425692" cy="14638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spcBef>
                <a:spcPts val="1500"/>
              </a:spcBef>
              <a:defRPr sz="1800"/>
            </a:pPr>
            <a:r>
              <a:rPr sz="10000">
                <a:solidFill>
                  <a:srgbClr val="1AB0FB"/>
                </a:solidFill>
                <a:latin typeface="Bebas Neue Cyrillic"/>
                <a:ea typeface="Bebas Neue Cyrillic"/>
                <a:cs typeface="Bebas Neue Cyrillic"/>
                <a:sym typeface="Bebas Neue Cyrillic"/>
              </a:rPr>
              <a:t>4. </a:t>
            </a:r>
            <a:r>
              <a:rPr sz="10000">
                <a:solidFill>
                  <a:srgbClr val="00CF41"/>
                </a:solidFill>
                <a:latin typeface="Bebas Neue Cyrillic"/>
                <a:ea typeface="Bebas Neue Cyrillic"/>
                <a:cs typeface="Bebas Neue Cyrillic"/>
                <a:sym typeface="Bebas Neue Cyrillic"/>
              </a:rPr>
              <a:t>MAX AGE</a:t>
            </a:r>
          </a:p>
        </p:txBody>
      </p:sp>
      <p:sp>
        <p:nvSpPr>
          <p:cNvPr id="217" name="Shape 217"/>
          <p:cNvSpPr/>
          <p:nvPr/>
        </p:nvSpPr>
        <p:spPr>
          <a:xfrm>
            <a:off x="351930" y="2669081"/>
            <a:ext cx="11865373" cy="1761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 y="0"/>
                </a:moveTo>
                <a:cubicBezTo>
                  <a:pt x="514" y="0"/>
                  <a:pt x="462" y="349"/>
                  <a:pt x="462" y="779"/>
                </a:cubicBezTo>
                <a:lnTo>
                  <a:pt x="462" y="6230"/>
                </a:lnTo>
                <a:lnTo>
                  <a:pt x="0" y="7787"/>
                </a:lnTo>
                <a:lnTo>
                  <a:pt x="462" y="9345"/>
                </a:lnTo>
                <a:lnTo>
                  <a:pt x="462" y="20821"/>
                </a:lnTo>
                <a:cubicBezTo>
                  <a:pt x="462" y="21251"/>
                  <a:pt x="514" y="21600"/>
                  <a:pt x="578" y="21600"/>
                </a:cubicBezTo>
                <a:lnTo>
                  <a:pt x="21484" y="21600"/>
                </a:lnTo>
                <a:cubicBezTo>
                  <a:pt x="21548" y="21600"/>
                  <a:pt x="21600" y="21251"/>
                  <a:pt x="21600" y="20821"/>
                </a:cubicBezTo>
                <a:lnTo>
                  <a:pt x="21600" y="779"/>
                </a:lnTo>
                <a:cubicBezTo>
                  <a:pt x="21600" y="349"/>
                  <a:pt x="21548" y="0"/>
                  <a:pt x="21484" y="0"/>
                </a:cubicBezTo>
                <a:lnTo>
                  <a:pt x="578" y="0"/>
                </a:lnTo>
                <a:close/>
              </a:path>
            </a:pathLst>
          </a:custGeom>
          <a:solidFill>
            <a:srgbClr val="EC5D57"/>
          </a:solidFill>
          <a:ln w="3175">
            <a:miter lim="400000"/>
          </a:ln>
          <a:effectLst>
            <a:outerShdw sx="100000" sy="100000" kx="0" ky="0" algn="b" rotWithShape="0" blurRad="12700" dist="127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p>
            <a:pPr lvl="2" algn="l" defTabSz="876300">
              <a:defRPr sz="1800"/>
            </a:pPr>
            <a:r>
              <a:rPr sz="4200">
                <a:solidFill>
                  <a:srgbClr val="FFFFFF"/>
                </a:solidFill>
                <a:effectLst>
                  <a:outerShdw sx="100000" sy="100000" kx="0" ky="0" algn="b" rotWithShape="0" blurRad="38100" dist="12700" dir="5400000">
                    <a:srgbClr val="000000">
                      <a:alpha val="50000"/>
                    </a:srgbClr>
                  </a:outerShdw>
                </a:effectLst>
              </a:rPr>
              <a:t>cache-control: max-age=0</a:t>
            </a:r>
          </a:p>
        </p:txBody>
      </p:sp>
      <p:sp>
        <p:nvSpPr>
          <p:cNvPr id="218" name="Shape 218"/>
          <p:cNvSpPr/>
          <p:nvPr/>
        </p:nvSpPr>
        <p:spPr>
          <a:xfrm>
            <a:off x="2078588" y="5068625"/>
            <a:ext cx="9328028" cy="37371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lgn="l">
              <a:defRPr sz="1800"/>
            </a:pPr>
            <a:r>
              <a:rPr sz="5000"/>
              <a:t>1 day in seconds = 86400</a:t>
            </a:r>
            <a:endParaRPr sz="5000"/>
          </a:p>
          <a:p>
            <a:pPr lvl="0" algn="l">
              <a:defRPr sz="1800"/>
            </a:pPr>
            <a:r>
              <a:rPr sz="5000"/>
              <a:t>1 week in seconds = 604800</a:t>
            </a:r>
            <a:endParaRPr sz="5000"/>
          </a:p>
          <a:p>
            <a:pPr lvl="0" algn="l">
              <a:defRPr sz="1800"/>
            </a:pPr>
            <a:r>
              <a:rPr sz="5000"/>
              <a:t>1 month in seconds = 2629000</a:t>
            </a:r>
            <a:endParaRPr sz="5000"/>
          </a:p>
          <a:p>
            <a:pPr lvl="0" algn="l">
              <a:defRPr sz="1800"/>
            </a:pPr>
            <a:r>
              <a:rPr sz="5000"/>
              <a:t>1 year in seconds = 31536000 </a:t>
            </a:r>
            <a:endParaRPr sz="5000"/>
          </a:p>
          <a:p>
            <a:pPr lvl="0" algn="l">
              <a:defRPr sz="1800"/>
            </a:pPr>
            <a:r>
              <a:rPr sz="5000"/>
              <a:t>(effectively infinite on internet time)</a:t>
            </a:r>
          </a:p>
        </p:txBody>
      </p:sp>
    </p:spTree>
  </p:cSld>
  <p:clrMapOvr>
    <a:masterClrMapping/>
  </p:clrMapOvr>
  <p:transition spd="fast" advClick="1">
    <p:dissolve/>
  </p:transition>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20" name="Shape 220"/>
          <p:cNvSpPr/>
          <p:nvPr/>
        </p:nvSpPr>
        <p:spPr>
          <a:xfrm>
            <a:off x="1996051" y="582537"/>
            <a:ext cx="9012698" cy="14638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spcBef>
                <a:spcPts val="1500"/>
              </a:spcBef>
              <a:defRPr sz="1800"/>
            </a:pPr>
            <a:r>
              <a:rPr sz="10000">
                <a:solidFill>
                  <a:srgbClr val="1AB0FB"/>
                </a:solidFill>
                <a:latin typeface="Bebas Neue Cyrillic"/>
                <a:ea typeface="Bebas Neue Cyrillic"/>
                <a:cs typeface="Bebas Neue Cyrillic"/>
                <a:sym typeface="Bebas Neue Cyrillic"/>
              </a:rPr>
              <a:t>5.  </a:t>
            </a:r>
            <a:r>
              <a:rPr sz="10000">
                <a:solidFill>
                  <a:srgbClr val="00CF41"/>
                </a:solidFill>
                <a:latin typeface="Bebas Neue Cyrillic"/>
                <a:ea typeface="Bebas Neue Cyrillic"/>
                <a:cs typeface="Bebas Neue Cyrillic"/>
                <a:sym typeface="Bebas Neue Cyrillic"/>
              </a:rPr>
              <a:t>Public and Private</a:t>
            </a:r>
          </a:p>
        </p:txBody>
      </p:sp>
      <p:sp>
        <p:nvSpPr>
          <p:cNvPr id="221" name="Shape 221"/>
          <p:cNvSpPr/>
          <p:nvPr/>
        </p:nvSpPr>
        <p:spPr>
          <a:xfrm>
            <a:off x="398598" y="2618873"/>
            <a:ext cx="11865373" cy="1761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 y="0"/>
                </a:moveTo>
                <a:cubicBezTo>
                  <a:pt x="514" y="0"/>
                  <a:pt x="462" y="349"/>
                  <a:pt x="462" y="779"/>
                </a:cubicBezTo>
                <a:lnTo>
                  <a:pt x="462" y="6230"/>
                </a:lnTo>
                <a:lnTo>
                  <a:pt x="0" y="7787"/>
                </a:lnTo>
                <a:lnTo>
                  <a:pt x="462" y="9345"/>
                </a:lnTo>
                <a:lnTo>
                  <a:pt x="462" y="20821"/>
                </a:lnTo>
                <a:cubicBezTo>
                  <a:pt x="462" y="21251"/>
                  <a:pt x="514" y="21600"/>
                  <a:pt x="578" y="21600"/>
                </a:cubicBezTo>
                <a:lnTo>
                  <a:pt x="21484" y="21600"/>
                </a:lnTo>
                <a:cubicBezTo>
                  <a:pt x="21548" y="21600"/>
                  <a:pt x="21600" y="21251"/>
                  <a:pt x="21600" y="20821"/>
                </a:cubicBezTo>
                <a:lnTo>
                  <a:pt x="21600" y="779"/>
                </a:lnTo>
                <a:cubicBezTo>
                  <a:pt x="21600" y="349"/>
                  <a:pt x="21548" y="0"/>
                  <a:pt x="21484" y="0"/>
                </a:cubicBezTo>
                <a:lnTo>
                  <a:pt x="578" y="0"/>
                </a:lnTo>
                <a:close/>
              </a:path>
            </a:pathLst>
          </a:custGeom>
          <a:solidFill>
            <a:srgbClr val="EC5D57"/>
          </a:solidFill>
          <a:ln w="3175">
            <a:miter lim="400000"/>
          </a:ln>
          <a:effectLst>
            <a:outerShdw sx="100000" sy="100000" kx="0" ky="0" algn="b" rotWithShape="0" blurRad="12700" dist="127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p>
            <a:pPr lvl="2" algn="l" defTabSz="876300">
              <a:defRPr sz="1800"/>
            </a:pPr>
            <a:r>
              <a:rPr sz="4200">
                <a:solidFill>
                  <a:srgbClr val="FFFFFF"/>
                </a:solidFill>
                <a:effectLst>
                  <a:outerShdw sx="100000" sy="100000" kx="0" ky="0" algn="b" rotWithShape="0" blurRad="38100" dist="12700" dir="5400000">
                    <a:srgbClr val="000000">
                      <a:alpha val="50000"/>
                    </a:srgbClr>
                  </a:outerShdw>
                </a:effectLst>
              </a:rPr>
              <a:t>cache-control: private</a:t>
            </a:r>
          </a:p>
        </p:txBody>
      </p:sp>
      <p:sp>
        <p:nvSpPr>
          <p:cNvPr id="222" name="Shape 222"/>
          <p:cNvSpPr/>
          <p:nvPr/>
        </p:nvSpPr>
        <p:spPr>
          <a:xfrm>
            <a:off x="1900155" y="5215009"/>
            <a:ext cx="8862258" cy="31021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lgn="l">
              <a:defRPr sz="1800"/>
            </a:pPr>
            <a:r>
              <a:rPr sz="7000"/>
              <a:t>Cache-control: public</a:t>
            </a:r>
            <a:endParaRPr sz="7000"/>
          </a:p>
          <a:p>
            <a:pPr lvl="0" algn="l">
              <a:defRPr sz="1800"/>
            </a:pPr>
            <a:r>
              <a:rPr sz="7000"/>
              <a:t>Cache-control: private</a:t>
            </a:r>
            <a:endParaRPr sz="7000"/>
          </a:p>
          <a:p>
            <a:pPr lvl="0" algn="l">
              <a:defRPr sz="1800"/>
            </a:pPr>
            <a:r>
              <a:rPr sz="7000"/>
              <a:t>Cache-control: no-cache</a:t>
            </a:r>
          </a:p>
        </p:txBody>
      </p:sp>
    </p:spTree>
  </p:cSld>
  <p:clrMapOvr>
    <a:masterClrMapping/>
  </p:clrMapOvr>
  <p:transition spd="fast" advClick="1">
    <p:dissolve/>
  </p:transition>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24" name="apache-logo.png"/>
          <p:cNvPicPr/>
          <p:nvPr/>
        </p:nvPicPr>
        <p:blipFill>
          <a:blip r:embed="rId2">
            <a:extLst/>
          </a:blip>
          <a:stretch>
            <a:fillRect/>
          </a:stretch>
        </p:blipFill>
        <p:spPr>
          <a:xfrm>
            <a:off x="9992772" y="7742139"/>
            <a:ext cx="2885863" cy="1984030"/>
          </a:xfrm>
          <a:prstGeom prst="rect">
            <a:avLst/>
          </a:prstGeom>
          <a:ln w="3175">
            <a:miter lim="400000"/>
          </a:ln>
        </p:spPr>
      </p:pic>
      <p:sp>
        <p:nvSpPr>
          <p:cNvPr id="225" name="Shape 225"/>
          <p:cNvSpPr/>
          <p:nvPr/>
        </p:nvSpPr>
        <p:spPr>
          <a:xfrm>
            <a:off x="411497" y="379306"/>
            <a:ext cx="12524037" cy="89949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lgn="l">
              <a:defRPr sz="1800"/>
            </a:pPr>
            <a:r>
              <a:rPr sz="3800"/>
              <a:t>&lt;ifModule mod_headers.c&gt;</a:t>
            </a:r>
            <a:endParaRPr sz="3800"/>
          </a:p>
          <a:p>
            <a:pPr lvl="0" algn="l">
              <a:defRPr sz="1800"/>
            </a:pPr>
            <a:r>
              <a:rPr sz="3800">
                <a:solidFill>
                  <a:srgbClr val="FF3257"/>
                </a:solidFill>
              </a:rPr>
              <a:t>	&lt;FilesMatch "\.(gif|ico)$"&gt;</a:t>
            </a:r>
            <a:endParaRPr sz="3800">
              <a:solidFill>
                <a:srgbClr val="FF3257"/>
              </a:solidFill>
            </a:endParaRPr>
          </a:p>
          <a:p>
            <a:pPr lvl="0" algn="l">
              <a:defRPr sz="1800"/>
            </a:pPr>
            <a:r>
              <a:rPr sz="3800">
                <a:solidFill>
                  <a:srgbClr val="FF3257"/>
                </a:solidFill>
              </a:rPr>
              <a:t>	    </a:t>
            </a:r>
            <a:r>
              <a:rPr sz="3800">
                <a:solidFill>
                  <a:srgbClr val="00CF41"/>
                </a:solidFill>
              </a:rPr>
              <a:t>Header set Cache-Control "max-age=2592000, public"</a:t>
            </a:r>
            <a:endParaRPr sz="3800">
              <a:solidFill>
                <a:srgbClr val="FF3257"/>
              </a:solidFill>
            </a:endParaRPr>
          </a:p>
          <a:p>
            <a:pPr lvl="0" algn="l">
              <a:defRPr sz="1800"/>
            </a:pPr>
            <a:r>
              <a:rPr sz="3800">
                <a:solidFill>
                  <a:srgbClr val="FF3257"/>
                </a:solidFill>
              </a:rPr>
              <a:t>	&lt;/FilesMatch&gt;</a:t>
            </a:r>
            <a:endParaRPr sz="3800">
              <a:solidFill>
                <a:srgbClr val="FF3257"/>
              </a:solidFill>
            </a:endParaRPr>
          </a:p>
          <a:p>
            <a:pPr lvl="0" algn="l">
              <a:defRPr sz="1800"/>
            </a:pPr>
            <a:endParaRPr sz="3800">
              <a:solidFill>
                <a:srgbClr val="FF3257"/>
              </a:solidFill>
            </a:endParaRPr>
          </a:p>
          <a:p>
            <a:pPr lvl="0" algn="l">
              <a:defRPr sz="1800"/>
            </a:pPr>
            <a:r>
              <a:rPr sz="3800">
                <a:solidFill>
                  <a:srgbClr val="FF3257"/>
                </a:solidFill>
              </a:rPr>
              <a:t>	&lt;FilesMatch "\.(js)$"&gt;</a:t>
            </a:r>
            <a:endParaRPr sz="3800">
              <a:solidFill>
                <a:srgbClr val="FF3257"/>
              </a:solidFill>
            </a:endParaRPr>
          </a:p>
          <a:p>
            <a:pPr lvl="0" algn="l">
              <a:defRPr sz="1800"/>
            </a:pPr>
            <a:r>
              <a:rPr sz="3800">
                <a:solidFill>
                  <a:srgbClr val="00CF41"/>
                </a:solidFill>
              </a:rPr>
              <a:t>	    Header set Cache-Control "max-age=86400, </a:t>
            </a:r>
            <a:endParaRPr sz="3800">
              <a:solidFill>
                <a:srgbClr val="00CF41"/>
              </a:solidFill>
            </a:endParaRPr>
          </a:p>
          <a:p>
            <a:pPr lvl="0" algn="l">
              <a:defRPr sz="1800"/>
            </a:pPr>
            <a:r>
              <a:rPr sz="3800">
                <a:solidFill>
                  <a:srgbClr val="00CF41"/>
                </a:solidFill>
              </a:rPr>
              <a:t>              private, must-revalidate"</a:t>
            </a:r>
            <a:endParaRPr sz="3800">
              <a:solidFill>
                <a:srgbClr val="00CF41"/>
              </a:solidFill>
            </a:endParaRPr>
          </a:p>
          <a:p>
            <a:pPr lvl="0" algn="l">
              <a:defRPr sz="1800"/>
            </a:pPr>
            <a:r>
              <a:rPr sz="3800">
                <a:solidFill>
                  <a:srgbClr val="FF3257"/>
                </a:solidFill>
              </a:rPr>
              <a:t>	&lt;/FilesMatch&gt;</a:t>
            </a:r>
            <a:endParaRPr sz="3800">
              <a:solidFill>
                <a:srgbClr val="FF3257"/>
              </a:solidFill>
            </a:endParaRPr>
          </a:p>
          <a:p>
            <a:pPr lvl="0" algn="l">
              <a:defRPr sz="1800"/>
            </a:pPr>
            <a:endParaRPr sz="3800">
              <a:solidFill>
                <a:srgbClr val="FF3257"/>
              </a:solidFill>
            </a:endParaRPr>
          </a:p>
          <a:p>
            <a:pPr lvl="0" algn="l">
              <a:defRPr sz="1800"/>
            </a:pPr>
            <a:r>
              <a:rPr sz="3800">
                <a:solidFill>
                  <a:srgbClr val="FF3257"/>
                </a:solidFill>
              </a:rPr>
              <a:t>	&lt;FilesMatch "\.(php)$"&gt;</a:t>
            </a:r>
            <a:endParaRPr sz="3800">
              <a:solidFill>
                <a:srgbClr val="FF3257"/>
              </a:solidFill>
            </a:endParaRPr>
          </a:p>
          <a:p>
            <a:pPr lvl="0" algn="l">
              <a:defRPr sz="1800"/>
            </a:pPr>
            <a:r>
              <a:rPr sz="3800">
                <a:solidFill>
                  <a:srgbClr val="FF3257"/>
                </a:solidFill>
              </a:rPr>
              <a:t>	    </a:t>
            </a:r>
            <a:r>
              <a:rPr sz="3800">
                <a:solidFill>
                  <a:srgbClr val="00CF41"/>
                </a:solidFill>
              </a:rPr>
              <a:t>Header set Cache-Control "private, no-store, no-cache, </a:t>
            </a:r>
            <a:endParaRPr sz="3800">
              <a:solidFill>
                <a:srgbClr val="00CF41"/>
              </a:solidFill>
            </a:endParaRPr>
          </a:p>
          <a:p>
            <a:pPr lvl="0" algn="l">
              <a:defRPr sz="1800"/>
            </a:pPr>
            <a:r>
              <a:rPr sz="3800">
                <a:solidFill>
                  <a:srgbClr val="00CF41"/>
                </a:solidFill>
              </a:rPr>
              <a:t>              must-revalidate, no-transform, max-age=0"</a:t>
            </a:r>
            <a:endParaRPr sz="3800">
              <a:solidFill>
                <a:srgbClr val="00CF41"/>
              </a:solidFill>
            </a:endParaRPr>
          </a:p>
          <a:p>
            <a:pPr lvl="0" algn="l">
              <a:defRPr sz="1800"/>
            </a:pPr>
            <a:r>
              <a:rPr sz="3800">
                <a:solidFill>
                  <a:srgbClr val="00CF41"/>
                </a:solidFill>
              </a:rPr>
              <a:t>	    Header set Pragma "no-cache"</a:t>
            </a:r>
            <a:endParaRPr sz="3800">
              <a:solidFill>
                <a:srgbClr val="00CF41"/>
              </a:solidFill>
            </a:endParaRPr>
          </a:p>
          <a:p>
            <a:pPr lvl="0" algn="l">
              <a:defRPr sz="1800"/>
            </a:pPr>
            <a:r>
              <a:rPr sz="3800">
                <a:solidFill>
                  <a:srgbClr val="FF3257"/>
                </a:solidFill>
              </a:rPr>
              <a:t>	&lt;/FilesMatch&gt;</a:t>
            </a:r>
            <a:endParaRPr sz="3800">
              <a:solidFill>
                <a:srgbClr val="FF3257"/>
              </a:solidFill>
            </a:endParaRPr>
          </a:p>
          <a:p>
            <a:pPr lvl="0" algn="l">
              <a:defRPr sz="1800"/>
            </a:pPr>
            <a:r>
              <a:rPr sz="3800"/>
              <a:t>&lt;/ifModule&gt;</a:t>
            </a:r>
          </a:p>
        </p:txBody>
      </p:sp>
    </p:spTree>
  </p:cSld>
  <p:clrMapOvr>
    <a:masterClrMapping/>
  </p:clrMapOvr>
  <p:transition spd="fast" advClick="1">
    <p:dissolve/>
  </p:transition>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27" name="Shape 227"/>
          <p:cNvSpPr/>
          <p:nvPr/>
        </p:nvSpPr>
        <p:spPr>
          <a:xfrm>
            <a:off x="650189" y="1496906"/>
            <a:ext cx="13004801" cy="6759788"/>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spAutoFit/>
          </a:bodyPr>
          <a:lstStyle/>
          <a:p>
            <a:pPr lvl="0" algn="l">
              <a:defRPr sz="1800"/>
            </a:pPr>
            <a:r>
              <a:rPr sz="3800"/>
              <a:t>server {</a:t>
            </a:r>
            <a:endParaRPr sz="3800"/>
          </a:p>
          <a:p>
            <a:pPr lvl="0" algn="l">
              <a:defRPr sz="1800"/>
            </a:pPr>
            <a:r>
              <a:rPr sz="3800"/>
              <a:t>    </a:t>
            </a:r>
            <a:endParaRPr sz="3800"/>
          </a:p>
          <a:p>
            <a:pPr lvl="0" algn="l">
              <a:defRPr sz="1800"/>
            </a:pPr>
            <a:r>
              <a:rPr sz="3800"/>
              <a:t>    ...</a:t>
            </a:r>
            <a:endParaRPr sz="3800"/>
          </a:p>
          <a:p>
            <a:pPr lvl="0" algn="l">
              <a:defRPr sz="1800"/>
            </a:pPr>
            <a:endParaRPr sz="3800"/>
          </a:p>
          <a:p>
            <a:pPr lvl="0" algn="l">
              <a:defRPr sz="1800"/>
            </a:pPr>
            <a:endParaRPr sz="3800"/>
          </a:p>
          <a:p>
            <a:pPr lvl="0" algn="l">
              <a:defRPr sz="1800"/>
            </a:pPr>
            <a:r>
              <a:rPr sz="3800">
                <a:solidFill>
                  <a:srgbClr val="FF3257"/>
                </a:solidFill>
              </a:rPr>
              <a:t>    location ~* \.(?:ico|css|js|gif|jpe?g|png)$ {</a:t>
            </a:r>
            <a:endParaRPr sz="3800">
              <a:solidFill>
                <a:srgbClr val="00CF41"/>
              </a:solidFill>
            </a:endParaRPr>
          </a:p>
          <a:p>
            <a:pPr lvl="0" algn="l">
              <a:defRPr sz="1800"/>
            </a:pPr>
            <a:r>
              <a:rPr sz="3800">
                <a:solidFill>
                  <a:srgbClr val="00CF41"/>
                </a:solidFill>
              </a:rPr>
              <a:t>      add_header Cache-Control "max-age=86400,  public";</a:t>
            </a:r>
            <a:endParaRPr sz="3800">
              <a:solidFill>
                <a:srgbClr val="FF3257"/>
              </a:solidFill>
            </a:endParaRPr>
          </a:p>
          <a:p>
            <a:pPr lvl="0" algn="l">
              <a:defRPr sz="1800"/>
            </a:pPr>
            <a:r>
              <a:rPr sz="3800">
                <a:solidFill>
                  <a:srgbClr val="FF3257"/>
                </a:solidFill>
              </a:rPr>
              <a:t>    }</a:t>
            </a:r>
            <a:endParaRPr sz="3800">
              <a:solidFill>
                <a:srgbClr val="FF3257"/>
              </a:solidFill>
            </a:endParaRPr>
          </a:p>
          <a:p>
            <a:pPr lvl="0" algn="l">
              <a:defRPr sz="1800"/>
            </a:pPr>
            <a:r>
              <a:rPr sz="3800">
                <a:solidFill>
                  <a:srgbClr val="FF3257"/>
                </a:solidFill>
              </a:rPr>
              <a:t>    </a:t>
            </a:r>
            <a:endParaRPr sz="3800">
              <a:solidFill>
                <a:srgbClr val="FF3257"/>
              </a:solidFill>
            </a:endParaRPr>
          </a:p>
          <a:p>
            <a:pPr lvl="0" algn="l">
              <a:defRPr sz="1800"/>
            </a:pPr>
            <a:r>
              <a:rPr sz="3800"/>
              <a:t>    ...</a:t>
            </a:r>
            <a:endParaRPr sz="3800"/>
          </a:p>
          <a:p>
            <a:pPr lvl="0" algn="l">
              <a:defRPr sz="1800"/>
            </a:pPr>
            <a:endParaRPr sz="3800"/>
          </a:p>
          <a:p>
            <a:pPr lvl="0" algn="l">
              <a:defRPr sz="1800"/>
            </a:pPr>
            <a:r>
              <a:rPr sz="3800"/>
              <a:t>}</a:t>
            </a:r>
          </a:p>
        </p:txBody>
      </p:sp>
      <p:pic>
        <p:nvPicPr>
          <p:cNvPr id="228" name="image.png"/>
          <p:cNvPicPr/>
          <p:nvPr/>
        </p:nvPicPr>
        <p:blipFill>
          <a:blip r:embed="rId2">
            <a:extLst/>
          </a:blip>
          <a:stretch>
            <a:fillRect/>
          </a:stretch>
        </p:blipFill>
        <p:spPr>
          <a:xfrm>
            <a:off x="5102361" y="263576"/>
            <a:ext cx="7485682" cy="1550079"/>
          </a:xfrm>
          <a:prstGeom prst="rect">
            <a:avLst/>
          </a:prstGeom>
          <a:ln w="3175">
            <a:miter lim="400000"/>
          </a:ln>
        </p:spPr>
      </p:pic>
    </p:spTree>
  </p:cSld>
  <p:clrMapOvr>
    <a:masterClrMapping/>
  </p:clrMapOvr>
  <p:transition spd="fast" advClick="1">
    <p:dissolve/>
  </p:transition>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nvSpPr>
        <p:spPr>
          <a:xfrm>
            <a:off x="1490681" y="1920402"/>
            <a:ext cx="10242267" cy="933280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defRPr sz="1800"/>
            </a:pPr>
            <a:r>
              <a:rPr sz="18000">
                <a:solidFill>
                  <a:srgbClr val="1AB0FB"/>
                </a:solidFill>
                <a:latin typeface="Bebas Neue Cyrillic"/>
                <a:ea typeface="Bebas Neue Cyrillic"/>
                <a:cs typeface="Bebas Neue Cyrillic"/>
                <a:sym typeface="Bebas Neue Cyrillic"/>
              </a:rPr>
              <a:t>обфускация</a:t>
            </a:r>
            <a:endParaRPr sz="18000">
              <a:solidFill>
                <a:srgbClr val="1AB0FB"/>
              </a:solidFill>
              <a:latin typeface="Bebas Neue Cyrillic"/>
              <a:ea typeface="Bebas Neue Cyrillic"/>
              <a:cs typeface="Bebas Neue Cyrillic"/>
              <a:sym typeface="Bebas Neue Cyrillic"/>
            </a:endParaRPr>
          </a:p>
          <a:p>
            <a:pPr lvl="0" defTabSz="365759">
              <a:lnSpc>
                <a:spcPct val="120000"/>
              </a:lnSpc>
              <a:defRPr sz="1800"/>
            </a:pPr>
            <a:r>
              <a:rPr sz="20000">
                <a:solidFill>
                  <a:srgbClr val="FFFFFF"/>
                </a:solidFill>
                <a:latin typeface="Bebas Neue Cyrillic"/>
                <a:ea typeface="Bebas Neue Cyrillic"/>
                <a:cs typeface="Bebas Neue Cyrillic"/>
                <a:sym typeface="Bebas Neue Cyrillic"/>
              </a:rPr>
              <a:t>js сss html</a:t>
            </a:r>
            <a:endParaRPr sz="20000">
              <a:solidFill>
                <a:srgbClr val="FFFFFF"/>
              </a:solidFill>
              <a:latin typeface="Bebas Neue Cyrillic"/>
              <a:ea typeface="Bebas Neue Cyrillic"/>
              <a:cs typeface="Bebas Neue Cyrillic"/>
              <a:sym typeface="Bebas Neue Cyrillic"/>
            </a:endParaRPr>
          </a:p>
        </p:txBody>
      </p:sp>
    </p:spTree>
  </p:cSld>
  <p:clrMapOvr>
    <a:masterClrMapping/>
  </p:clrMapOvr>
  <p:transition spd="fast" advClick="1">
    <p:dissolve/>
  </p:transition>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nvSpPr>
        <p:spPr>
          <a:xfrm>
            <a:off x="3376706" y="1286769"/>
            <a:ext cx="6470218" cy="109126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defRPr sz="1800"/>
            </a:pPr>
            <a:r>
              <a:rPr sz="20000">
                <a:solidFill>
                  <a:srgbClr val="1AB0FB"/>
                </a:solidFill>
                <a:latin typeface="Bebas Neue Cyrillic"/>
                <a:ea typeface="Bebas Neue Cyrillic"/>
                <a:cs typeface="Bebas Neue Cyrillic"/>
                <a:sym typeface="Bebas Neue Cyrillic"/>
              </a:rPr>
              <a:t>Сборка</a:t>
            </a:r>
            <a:endParaRPr sz="20000">
              <a:solidFill>
                <a:srgbClr val="1AB0FB"/>
              </a:solidFill>
              <a:latin typeface="Bebas Neue Cyrillic"/>
              <a:ea typeface="Bebas Neue Cyrillic"/>
              <a:cs typeface="Bebas Neue Cyrillic"/>
              <a:sym typeface="Bebas Neue Cyrillic"/>
            </a:endParaRPr>
          </a:p>
          <a:p>
            <a:pPr lvl="0" defTabSz="365759">
              <a:lnSpc>
                <a:spcPct val="120000"/>
              </a:lnSpc>
              <a:defRPr sz="1800"/>
            </a:pPr>
            <a:r>
              <a:rPr sz="24000">
                <a:solidFill>
                  <a:srgbClr val="FFFFFF"/>
                </a:solidFill>
                <a:latin typeface="Bebas Neue Cyrillic"/>
                <a:ea typeface="Bebas Neue Cyrillic"/>
                <a:cs typeface="Bebas Neue Cyrillic"/>
                <a:sym typeface="Bebas Neue Cyrillic"/>
              </a:rPr>
              <a:t>js сss</a:t>
            </a:r>
            <a:endParaRPr sz="24000">
              <a:solidFill>
                <a:srgbClr val="FFFFFF"/>
              </a:solidFill>
              <a:latin typeface="Bebas Neue Cyrillic"/>
              <a:ea typeface="Bebas Neue Cyrillic"/>
              <a:cs typeface="Bebas Neue Cyrillic"/>
              <a:sym typeface="Bebas Neue Cyrillic"/>
            </a:endParaRPr>
          </a:p>
        </p:txBody>
      </p:sp>
    </p:spTree>
  </p:cSld>
  <p:clrMapOvr>
    <a:masterClrMapping/>
  </p:clrMapOvr>
  <p:transition spd="fast" advClick="1">
    <p:dissolve/>
  </p:transition>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nvSpPr>
        <p:spPr>
          <a:xfrm>
            <a:off x="1421361" y="1726678"/>
            <a:ext cx="10443432" cy="753194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defRPr sz="1800"/>
            </a:pPr>
            <a:r>
              <a:rPr sz="22000">
                <a:solidFill>
                  <a:srgbClr val="F9F700"/>
                </a:solidFill>
                <a:latin typeface="Bebas Neue Cyrillic"/>
                <a:ea typeface="Bebas Neue Cyrillic"/>
                <a:cs typeface="Bebas Neue Cyrillic"/>
                <a:sym typeface="Bebas Neue Cyrillic"/>
              </a:rPr>
              <a:t>JavaScript</a:t>
            </a:r>
            <a:endParaRPr sz="22000">
              <a:solidFill>
                <a:srgbClr val="F9F700"/>
              </a:solidFill>
              <a:latin typeface="Bebas Neue Cyrillic"/>
              <a:ea typeface="Bebas Neue Cyrillic"/>
              <a:cs typeface="Bebas Neue Cyrillic"/>
              <a:sym typeface="Bebas Neue Cyrillic"/>
            </a:endParaRPr>
          </a:p>
          <a:p>
            <a:pPr lvl="0" defTabSz="365759">
              <a:lnSpc>
                <a:spcPct val="120000"/>
              </a:lnSpc>
              <a:defRPr sz="1800"/>
            </a:pPr>
            <a:r>
              <a:rPr sz="12000">
                <a:solidFill>
                  <a:srgbClr val="FFFFFF"/>
                </a:solidFill>
                <a:latin typeface="Bebas Neue Cyrillic"/>
                <a:ea typeface="Bebas Neue Cyrillic"/>
                <a:cs typeface="Bebas Neue Cyrillic"/>
                <a:sym typeface="Bebas Neue Cyrillic"/>
              </a:rPr>
              <a:t>в конец документа</a:t>
            </a:r>
            <a:endParaRPr sz="12000">
              <a:solidFill>
                <a:srgbClr val="FFFFFF"/>
              </a:solidFill>
              <a:latin typeface="Bebas Neue Cyrillic"/>
              <a:ea typeface="Bebas Neue Cyrillic"/>
              <a:cs typeface="Bebas Neue Cyrillic"/>
              <a:sym typeface="Bebas Neue Cyrillic"/>
            </a:endParaRPr>
          </a:p>
        </p:txBody>
      </p:sp>
    </p:spTree>
  </p:cSld>
  <p:clrMapOvr>
    <a:masterClrMapping/>
  </p:clrMapOvr>
  <p:transition spd="fast" advClick="1">
    <p:dissolve/>
  </p:transition>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 name="a_moment_before_42.jpg"/>
          <p:cNvPicPr/>
          <p:nvPr/>
        </p:nvPicPr>
        <p:blipFill>
          <a:blip r:embed="rId3">
            <a:extLst/>
          </a:blip>
          <a:stretch>
            <a:fillRect/>
          </a:stretch>
        </p:blipFill>
        <p:spPr>
          <a:xfrm>
            <a:off x="-464811" y="-89826"/>
            <a:ext cx="13934422" cy="9933252"/>
          </a:xfrm>
          <a:prstGeom prst="rect">
            <a:avLst/>
          </a:prstGeom>
          <a:ln w="3175">
            <a:miter lim="400000"/>
          </a:ln>
        </p:spPr>
      </p:pic>
    </p:spTree>
  </p:cSld>
  <p:clrMapOvr>
    <a:masterClrMapping/>
  </p:clrMapOvr>
  <p:transition spd="fast" advClick="1">
    <p:dissolve/>
  </p:transition>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nvSpPr>
        <p:spPr>
          <a:xfrm>
            <a:off x="1075831" y="1226493"/>
            <a:ext cx="11134491" cy="753194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defRPr sz="1800"/>
            </a:pPr>
            <a:r>
              <a:rPr sz="22000">
                <a:solidFill>
                  <a:srgbClr val="1AB0FB"/>
                </a:solidFill>
                <a:latin typeface="Bebas Neue Cyrillic"/>
                <a:ea typeface="Bebas Neue Cyrillic"/>
                <a:cs typeface="Bebas Neue Cyrillic"/>
                <a:sym typeface="Bebas Neue Cyrillic"/>
              </a:rPr>
              <a:t>CSS</a:t>
            </a:r>
            <a:endParaRPr sz="22000">
              <a:solidFill>
                <a:srgbClr val="1AB0FB"/>
              </a:solidFill>
              <a:latin typeface="Bebas Neue Cyrillic"/>
              <a:ea typeface="Bebas Neue Cyrillic"/>
              <a:cs typeface="Bebas Neue Cyrillic"/>
              <a:sym typeface="Bebas Neue Cyrillic"/>
            </a:endParaRPr>
          </a:p>
          <a:p>
            <a:pPr lvl="0" defTabSz="365759">
              <a:lnSpc>
                <a:spcPct val="120000"/>
              </a:lnSpc>
              <a:defRPr sz="1800"/>
            </a:pPr>
            <a:r>
              <a:rPr sz="12000">
                <a:solidFill>
                  <a:srgbClr val="FFFFFF"/>
                </a:solidFill>
                <a:latin typeface="Bebas Neue Cyrillic"/>
                <a:ea typeface="Bebas Neue Cyrillic"/>
                <a:cs typeface="Bebas Neue Cyrillic"/>
                <a:sym typeface="Bebas Neue Cyrillic"/>
              </a:rPr>
              <a:t>в начало документа</a:t>
            </a:r>
            <a:endParaRPr sz="12000">
              <a:solidFill>
                <a:srgbClr val="FFFFFF"/>
              </a:solidFill>
              <a:latin typeface="Bebas Neue Cyrillic"/>
              <a:ea typeface="Bebas Neue Cyrillic"/>
              <a:cs typeface="Bebas Neue Cyrillic"/>
              <a:sym typeface="Bebas Neue Cyrillic"/>
            </a:endParaRPr>
          </a:p>
          <a:p>
            <a:pPr lvl="0" defTabSz="365759">
              <a:lnSpc>
                <a:spcPct val="120000"/>
              </a:lnSpc>
              <a:defRPr sz="1800"/>
            </a:pPr>
            <a:r>
              <a:rPr sz="12000">
                <a:solidFill>
                  <a:srgbClr val="FF3257"/>
                </a:solidFill>
                <a:latin typeface="Bebas Neue Cyrillic"/>
                <a:ea typeface="Bebas Neue Cyrillic"/>
                <a:cs typeface="Bebas Neue Cyrillic"/>
                <a:sym typeface="Bebas Neue Cyrillic"/>
              </a:rPr>
              <a:t>?</a:t>
            </a:r>
          </a:p>
        </p:txBody>
      </p:sp>
    </p:spTree>
  </p:cSld>
  <p:clrMapOvr>
    <a:masterClrMapping/>
  </p:clrMapOvr>
  <p:transition spd="fast" advClick="1">
    <p:dissolve/>
  </p:transition>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nvSpPr>
        <p:spPr>
          <a:xfrm>
            <a:off x="3510287" y="2145974"/>
            <a:ext cx="6265579" cy="56929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40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40000">
                <a:solidFill>
                  <a:srgbClr val="FF4B85"/>
                </a:solidFill>
              </a:rPr>
              <a:t>CDN</a:t>
            </a:r>
          </a:p>
        </p:txBody>
      </p:sp>
    </p:spTree>
  </p:cSld>
  <p:clrMapOvr>
    <a:masterClrMapping/>
  </p:clrMapOvr>
  <p:transition spd="fast" advClick="1">
    <p:dissolve/>
  </p:transition>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42" name="NCDN_-_CDN.png"/>
          <p:cNvPicPr/>
          <p:nvPr/>
        </p:nvPicPr>
        <p:blipFill>
          <a:blip r:embed="rId3">
            <a:extLst/>
          </a:blip>
          <a:stretch>
            <a:fillRect/>
          </a:stretch>
        </p:blipFill>
        <p:spPr>
          <a:xfrm>
            <a:off x="1201422" y="74553"/>
            <a:ext cx="22387939" cy="9604494"/>
          </a:xfrm>
          <a:prstGeom prst="rect">
            <a:avLst/>
          </a:prstGeom>
          <a:ln w="3175">
            <a:miter lim="400000"/>
          </a:ln>
        </p:spPr>
      </p:pic>
    </p:spTree>
  </p:cSld>
  <p:clrMapOvr>
    <a:masterClrMapping/>
  </p:clrMapOvr>
  <p:transition spd="fast" advClick="1">
    <p:dissolve/>
  </p:transition>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46" name="NCDN_-_CDN.png"/>
          <p:cNvPicPr/>
          <p:nvPr/>
        </p:nvPicPr>
        <p:blipFill>
          <a:blip r:embed="rId3">
            <a:extLst/>
          </a:blip>
          <a:stretch>
            <a:fillRect/>
          </a:stretch>
        </p:blipFill>
        <p:spPr>
          <a:xfrm>
            <a:off x="-10568547" y="74553"/>
            <a:ext cx="22387938" cy="9604494"/>
          </a:xfrm>
          <a:prstGeom prst="rect">
            <a:avLst/>
          </a:prstGeom>
          <a:ln w="3175">
            <a:miter lim="400000"/>
          </a:ln>
        </p:spPr>
      </p:pic>
    </p:spTree>
  </p:cSld>
  <p:clrMapOvr>
    <a:masterClrMapping/>
  </p:clrMapOvr>
  <p:transition spd="fast" advClick="1">
    <p:dissolve/>
  </p:transition>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grpSp>
        <p:nvGrpSpPr>
          <p:cNvPr id="252" name="Group 252"/>
          <p:cNvGrpSpPr/>
          <p:nvPr/>
        </p:nvGrpSpPr>
        <p:grpSpPr>
          <a:xfrm>
            <a:off x="618474" y="1246722"/>
            <a:ext cx="11767852" cy="7349056"/>
            <a:chOff x="-50800" y="-38100"/>
            <a:chExt cx="11767851" cy="7349055"/>
          </a:xfrm>
        </p:grpSpPr>
        <p:pic>
          <p:nvPicPr>
            <p:cNvPr id="251" name="cdn-datacentres.jpg"/>
            <p:cNvPicPr/>
            <p:nvPr/>
          </p:nvPicPr>
          <p:blipFill>
            <a:blip r:embed="rId3">
              <a:extLst/>
            </a:blip>
            <a:stretch>
              <a:fillRect/>
            </a:stretch>
          </p:blipFill>
          <p:spPr>
            <a:xfrm>
              <a:off x="0" y="0"/>
              <a:ext cx="11666252" cy="7183956"/>
            </a:xfrm>
            <a:prstGeom prst="rect">
              <a:avLst/>
            </a:prstGeom>
            <a:ln>
              <a:noFill/>
            </a:ln>
            <a:effectLst/>
          </p:spPr>
        </p:pic>
        <p:pic>
          <p:nvPicPr>
            <p:cNvPr id="250" name=""/>
            <p:cNvPicPr/>
            <p:nvPr/>
          </p:nvPicPr>
          <p:blipFill>
            <a:blip r:embed="rId4">
              <a:extLst/>
            </a:blip>
            <a:stretch>
              <a:fillRect/>
            </a:stretch>
          </p:blipFill>
          <p:spPr>
            <a:xfrm>
              <a:off x="-50800" y="-38100"/>
              <a:ext cx="11767852" cy="7349056"/>
            </a:xfrm>
            <a:prstGeom prst="rect">
              <a:avLst/>
            </a:prstGeom>
            <a:effectLst/>
          </p:spPr>
        </p:pic>
      </p:grpSp>
    </p:spTree>
  </p:cSld>
  <p:clrMapOvr>
    <a:masterClrMapping/>
  </p:clrMapOvr>
  <p:transition spd="fast" advClick="1">
    <p:dissolve/>
  </p:transition>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56" name="IXP_02.png"/>
          <p:cNvPicPr/>
          <p:nvPr/>
        </p:nvPicPr>
        <p:blipFill>
          <a:blip r:embed="rId3">
            <a:extLst/>
          </a:blip>
          <a:stretch>
            <a:fillRect/>
          </a:stretch>
        </p:blipFill>
        <p:spPr>
          <a:xfrm>
            <a:off x="1009056" y="0"/>
            <a:ext cx="10986687" cy="9753600"/>
          </a:xfrm>
          <a:prstGeom prst="rect">
            <a:avLst/>
          </a:prstGeom>
          <a:ln w="3175">
            <a:miter lim="400000"/>
          </a:ln>
        </p:spPr>
      </p:pic>
    </p:spTree>
  </p:cSld>
  <p:clrMapOvr>
    <a:masterClrMapping/>
  </p:clrMapOvr>
  <p:transition spd="fast" advClick="1">
    <p:dissolve/>
  </p:transition>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60" name="Free-CDN-to-Speed-Up-Your-Website_1.png"/>
          <p:cNvPicPr/>
          <p:nvPr/>
        </p:nvPicPr>
        <p:blipFill>
          <a:blip r:embed="rId3">
            <a:extLst/>
          </a:blip>
          <a:stretch>
            <a:fillRect/>
          </a:stretch>
        </p:blipFill>
        <p:spPr>
          <a:xfrm>
            <a:off x="2692400" y="1625600"/>
            <a:ext cx="7620000" cy="6502400"/>
          </a:xfrm>
          <a:prstGeom prst="rect">
            <a:avLst/>
          </a:prstGeom>
          <a:ln w="3175">
            <a:miter lim="400000"/>
          </a:ln>
        </p:spPr>
      </p:pic>
    </p:spTree>
  </p:cSld>
  <p:clrMapOvr>
    <a:masterClrMapping/>
  </p:clrMapOvr>
  <p:transition spd="fast" advClick="1">
    <p:dissolve/>
  </p:transition>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nvSpPr>
        <p:spPr>
          <a:xfrm>
            <a:off x="2164439" y="995451"/>
            <a:ext cx="8894752" cy="1074504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defRPr sz="1800"/>
            </a:pPr>
            <a:r>
              <a:rPr sz="32000">
                <a:solidFill>
                  <a:srgbClr val="00CF41"/>
                </a:solidFill>
                <a:latin typeface="Bebas Neue Cyrillic"/>
                <a:ea typeface="Bebas Neue Cyrillic"/>
                <a:cs typeface="Bebas Neue Cyrillic"/>
                <a:sym typeface="Bebas Neue Cyrillic"/>
              </a:rPr>
              <a:t>DNS</a:t>
            </a:r>
            <a:endParaRPr sz="32000">
              <a:solidFill>
                <a:srgbClr val="00CF41"/>
              </a:solidFill>
              <a:latin typeface="Bebas Neue Cyrillic"/>
              <a:ea typeface="Bebas Neue Cyrillic"/>
              <a:cs typeface="Bebas Neue Cyrillic"/>
              <a:sym typeface="Bebas Neue Cyrillic"/>
            </a:endParaRPr>
          </a:p>
          <a:p>
            <a:pPr lvl="0" defTabSz="365759">
              <a:lnSpc>
                <a:spcPct val="120000"/>
              </a:lnSpc>
              <a:defRPr sz="1800"/>
            </a:pPr>
            <a:r>
              <a:rPr sz="17000">
                <a:solidFill>
                  <a:srgbClr val="FFFFFF"/>
                </a:solidFill>
                <a:latin typeface="Bebas Neue Cyrillic"/>
                <a:ea typeface="Bebas Neue Cyrillic"/>
                <a:cs typeface="Bebas Neue Cyrillic"/>
                <a:sym typeface="Bebas Neue Cyrillic"/>
              </a:rPr>
              <a:t>Lookup time</a:t>
            </a:r>
            <a:endParaRPr sz="17000">
              <a:solidFill>
                <a:srgbClr val="FFFFFF"/>
              </a:solidFill>
              <a:latin typeface="Bebas Neue Cyrillic"/>
              <a:ea typeface="Bebas Neue Cyrillic"/>
              <a:cs typeface="Bebas Neue Cyrillic"/>
              <a:sym typeface="Bebas Neue Cyrillic"/>
            </a:endParaRPr>
          </a:p>
        </p:txBody>
      </p:sp>
    </p:spTree>
  </p:cSld>
  <p:clrMapOvr>
    <a:masterClrMapping/>
  </p:clrMapOvr>
  <p:transition spd="fast" advClick="1">
    <p:dissolve/>
  </p:transition>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68" name="dns-wait.png"/>
          <p:cNvPicPr/>
          <p:nvPr/>
        </p:nvPicPr>
        <p:blipFill>
          <a:blip r:embed="rId3">
            <a:extLst/>
          </a:blip>
          <a:stretch>
            <a:fillRect/>
          </a:stretch>
        </p:blipFill>
        <p:spPr>
          <a:xfrm>
            <a:off x="152400" y="2971800"/>
            <a:ext cx="12700000" cy="3810000"/>
          </a:xfrm>
          <a:prstGeom prst="rect">
            <a:avLst/>
          </a:prstGeom>
          <a:ln w="3175">
            <a:miter lim="400000"/>
          </a:ln>
        </p:spPr>
      </p:pic>
    </p:spTree>
  </p:cSld>
  <p:clrMapOvr>
    <a:masterClrMapping/>
  </p:clrMapOvr>
  <p:transition spd="fast" advClick="1">
    <p:dissolve/>
  </p:transition>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72" name="2014-12-12_0233.png"/>
          <p:cNvPicPr/>
          <p:nvPr/>
        </p:nvPicPr>
        <p:blipFill>
          <a:blip r:embed="rId3">
            <a:extLst/>
          </a:blip>
          <a:stretch>
            <a:fillRect/>
          </a:stretch>
        </p:blipFill>
        <p:spPr>
          <a:xfrm>
            <a:off x="140003" y="1890051"/>
            <a:ext cx="13004801" cy="6502401"/>
          </a:xfrm>
          <a:prstGeom prst="rect">
            <a:avLst/>
          </a:prstGeom>
          <a:ln w="3175">
            <a:miter lim="400000"/>
          </a:ln>
        </p:spPr>
      </p:pic>
      <p:sp>
        <p:nvSpPr>
          <p:cNvPr id="273" name="Shape 273"/>
          <p:cNvSpPr/>
          <p:nvPr/>
        </p:nvSpPr>
        <p:spPr>
          <a:xfrm>
            <a:off x="1201219" y="624465"/>
            <a:ext cx="10322355" cy="10066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6500" u="sng">
                <a:solidFill>
                  <a:srgbClr val="1AB0FB"/>
                </a:solidFill>
                <a:hlinkClick r:id="rId4" invalidUrl="" action="" tgtFrame="" tooltip="" history="1" highlightClick="0" endSnd="0"/>
              </a:defRPr>
            </a:lvl1pPr>
          </a:lstStyle>
          <a:p>
            <a:pPr lvl="0">
              <a:defRPr sz="1800" u="none">
                <a:solidFill>
                  <a:srgbClr val="000000"/>
                </a:solidFill>
              </a:defRPr>
            </a:pPr>
            <a:r>
              <a:rPr sz="6500" u="sng">
                <a:solidFill>
                  <a:srgbClr val="1AB0FB"/>
                </a:solidFill>
                <a:hlinkClick r:id="rId4" invalidUrl="" action="" tgtFrame="" tooltip="" history="1" highlightClick="0" endSnd="0"/>
              </a:rPr>
              <a:t>feedthebot.com/tools/requests</a:t>
            </a:r>
          </a:p>
        </p:txBody>
      </p:sp>
    </p:spTree>
  </p:cSld>
  <p:clrMapOvr>
    <a:masterClrMapping/>
  </p:clrMapOvr>
  <p:transition spd="fast" advClick="1">
    <p:dissolve/>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 name="a97188_g126_1-chagging.jpg"/>
          <p:cNvPicPr/>
          <p:nvPr/>
        </p:nvPicPr>
        <p:blipFill>
          <a:blip r:embed="rId3">
            <a:extLst/>
          </a:blip>
          <a:stretch>
            <a:fillRect/>
          </a:stretch>
        </p:blipFill>
        <p:spPr>
          <a:xfrm>
            <a:off x="-45212" y="-849944"/>
            <a:ext cx="13095224" cy="10970888"/>
          </a:xfrm>
          <a:prstGeom prst="rect">
            <a:avLst/>
          </a:prstGeom>
          <a:ln w="3175">
            <a:miter lim="400000"/>
          </a:ln>
        </p:spPr>
      </p:pic>
    </p:spTree>
  </p:cSld>
  <p:clrMapOvr>
    <a:masterClrMapping/>
  </p:clrMapOvr>
  <p:transition spd="fast" advClick="1">
    <p:dissolve/>
  </p:transition>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77" name="Shape 277"/>
          <p:cNvSpPr/>
          <p:nvPr/>
        </p:nvSpPr>
        <p:spPr>
          <a:xfrm>
            <a:off x="745771" y="4500456"/>
            <a:ext cx="11513258" cy="7526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4800">
                <a:solidFill>
                  <a:srgbClr val="1AB0FB"/>
                </a:solidFill>
              </a:rPr>
              <a:t>&lt;link </a:t>
            </a:r>
            <a:r>
              <a:rPr sz="4800">
                <a:solidFill>
                  <a:srgbClr val="00CF41"/>
                </a:solidFill>
              </a:rPr>
              <a:t>rel="dns-prefetch"</a:t>
            </a:r>
            <a:r>
              <a:rPr sz="4800">
                <a:solidFill>
                  <a:srgbClr val="1AB0FB"/>
                </a:solidFill>
              </a:rPr>
              <a:t> </a:t>
            </a:r>
            <a:r>
              <a:rPr sz="4800">
                <a:solidFill>
                  <a:srgbClr val="FF3257"/>
                </a:solidFill>
              </a:rPr>
              <a:t>href="//</a:t>
            </a:r>
            <a:r>
              <a:rPr sz="4800">
                <a:solidFill>
                  <a:srgbClr val="FF3257"/>
                </a:solidFill>
                <a:hlinkClick r:id="rId3" invalidUrl="" action="" tgtFrame="" tooltip="" history="1" highlightClick="0" endSnd="0"/>
              </a:rPr>
              <a:t>trololo.com</a:t>
            </a:r>
            <a:r>
              <a:rPr sz="4800">
                <a:solidFill>
                  <a:srgbClr val="FF3257"/>
                </a:solidFill>
              </a:rPr>
              <a:t>"</a:t>
            </a:r>
            <a:r>
              <a:rPr sz="4800">
                <a:solidFill>
                  <a:srgbClr val="1AB0FB"/>
                </a:solidFill>
              </a:rPr>
              <a:t>&gt;</a:t>
            </a:r>
          </a:p>
        </p:txBody>
      </p:sp>
    </p:spTree>
  </p:cSld>
  <p:clrMapOvr>
    <a:masterClrMapping/>
  </p:clrMapOvr>
  <p:transition spd="fast" advClick="1">
    <p:dissolve/>
  </p:transition>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nvSpPr>
        <p:spPr>
          <a:xfrm>
            <a:off x="2398161" y="1711242"/>
            <a:ext cx="8427308" cy="93759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defRPr sz="1800"/>
            </a:pPr>
            <a:r>
              <a:rPr sz="22000">
                <a:solidFill>
                  <a:srgbClr val="F9F700"/>
                </a:solidFill>
                <a:latin typeface="Bebas Neue Cyrillic"/>
                <a:ea typeface="Bebas Neue Cyrillic"/>
                <a:cs typeface="Bebas Neue Cyrillic"/>
                <a:sym typeface="Bebas Neue Cyrillic"/>
              </a:rPr>
              <a:t>Enable</a:t>
            </a:r>
            <a:r>
              <a:rPr sz="22000">
                <a:solidFill>
                  <a:srgbClr val="00CF41"/>
                </a:solidFill>
                <a:latin typeface="Bebas Neue Cyrillic"/>
                <a:ea typeface="Bebas Neue Cyrillic"/>
                <a:cs typeface="Bebas Neue Cyrillic"/>
                <a:sym typeface="Bebas Neue Cyrillic"/>
              </a:rPr>
              <a:t> </a:t>
            </a:r>
            <a:endParaRPr sz="22000">
              <a:solidFill>
                <a:srgbClr val="00CF41"/>
              </a:solidFill>
              <a:latin typeface="Bebas Neue Cyrillic"/>
              <a:ea typeface="Bebas Neue Cyrillic"/>
              <a:cs typeface="Bebas Neue Cyrillic"/>
              <a:sym typeface="Bebas Neue Cyrillic"/>
            </a:endParaRPr>
          </a:p>
          <a:p>
            <a:pPr lvl="0" defTabSz="365759">
              <a:lnSpc>
                <a:spcPct val="120000"/>
              </a:lnSpc>
              <a:defRPr sz="1800"/>
            </a:pPr>
            <a:r>
              <a:rPr sz="18000">
                <a:solidFill>
                  <a:srgbClr val="FFFFFF"/>
                </a:solidFill>
                <a:latin typeface="Bebas Neue Cyrillic"/>
                <a:ea typeface="Bebas Neue Cyrillic"/>
                <a:cs typeface="Bebas Neue Cyrillic"/>
                <a:sym typeface="Bebas Neue Cyrillic"/>
              </a:rPr>
              <a:t>Keep-AlivE</a:t>
            </a:r>
            <a:endParaRPr sz="18000">
              <a:solidFill>
                <a:srgbClr val="FFFFFF"/>
              </a:solidFill>
              <a:latin typeface="Bebas Neue Cyrillic"/>
              <a:ea typeface="Bebas Neue Cyrillic"/>
              <a:cs typeface="Bebas Neue Cyrillic"/>
              <a:sym typeface="Bebas Neue Cyrillic"/>
            </a:endParaRPr>
          </a:p>
        </p:txBody>
      </p:sp>
    </p:spTree>
  </p:cSld>
  <p:clrMapOvr>
    <a:masterClrMapping/>
  </p:clrMapOvr>
  <p:transition spd="fast" advClick="1">
    <p:dissolve/>
  </p:transition>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85" name="20130307_170599.png"/>
          <p:cNvPicPr/>
          <p:nvPr/>
        </p:nvPicPr>
        <p:blipFill>
          <a:blip r:embed="rId3">
            <a:extLst/>
          </a:blip>
          <a:stretch>
            <a:fillRect/>
          </a:stretch>
        </p:blipFill>
        <p:spPr>
          <a:xfrm>
            <a:off x="1752600" y="457200"/>
            <a:ext cx="9499600" cy="8356600"/>
          </a:xfrm>
          <a:prstGeom prst="rect">
            <a:avLst/>
          </a:prstGeom>
          <a:ln w="3175">
            <a:miter lim="400000"/>
          </a:ln>
        </p:spPr>
      </p:pic>
      <p:pic>
        <p:nvPicPr>
          <p:cNvPr id="286" name="qQLfHCr.gif"/>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3242845" y="2311217"/>
            <a:ext cx="6519110" cy="5536778"/>
          </a:xfrm>
          <a:prstGeom prst="rect">
            <a:avLst/>
          </a:prstGeom>
        </p:spPr>
      </p:pic>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5119" fill="hold"/>
                                        <p:tgtEl>
                                          <p:spTgt spid="286"/>
                                        </p:tgtEl>
                                      </p:cBhvr>
                                    </p:cmd>
                                  </p:childTnLst>
                                </p:cTn>
                              </p:par>
                            </p:childTnLst>
                          </p:cTn>
                        </p:par>
                      </p:childTnLst>
                    </p:cTn>
                  </p:par>
                  <p:par>
                    <p:cTn id="7" fill="hold">
                      <p:stCondLst>
                        <p:cond delay="indefinite"/>
                      </p:stCondLst>
                      <p:childTnLst>
                        <p:par>
                          <p:cTn id="8" fill="hold">
                            <p:stCondLst>
                              <p:cond delay="0"/>
                            </p:stCondLst>
                            <p:childTnLst>
                              <p:par>
                                <p:cTn id="9" nodeType="clickEffect" presetClass="entr" presetSubtype="1" presetID="2" grpId="1" fill="hold">
                                  <p:stCondLst>
                                    <p:cond delay="0"/>
                                  </p:stCondLst>
                                  <p:iterate type="el" backwards="0">
                                    <p:tmAbs val="0"/>
                                  </p:iterate>
                                  <p:childTnLst>
                                    <p:set>
                                      <p:cBhvr>
                                        <p:cTn id="10" fill="hold"/>
                                        <p:tgtEl>
                                          <p:spTgt spid="286"/>
                                        </p:tgtEl>
                                        <p:attrNameLst>
                                          <p:attrName>style.visibility</p:attrName>
                                        </p:attrNameLst>
                                      </p:cBhvr>
                                      <p:to>
                                        <p:strVal val="visible"/>
                                      </p:to>
                                    </p:set>
                                    <p:anim calcmode="lin" valueType="num">
                                      <p:cBhvr>
                                        <p:cTn id="11" dur="900" fill="hold"/>
                                        <p:tgtEl>
                                          <p:spTgt spid="286"/>
                                        </p:tgtEl>
                                        <p:attrNameLst>
                                          <p:attrName>ppt_x</p:attrName>
                                        </p:attrNameLst>
                                      </p:cBhvr>
                                      <p:tavLst>
                                        <p:tav tm="0">
                                          <p:val>
                                            <p:strVal val="#ppt_x"/>
                                          </p:val>
                                        </p:tav>
                                        <p:tav tm="100000">
                                          <p:val>
                                            <p:strVal val="#ppt_x"/>
                                          </p:val>
                                        </p:tav>
                                      </p:tavLst>
                                    </p:anim>
                                    <p:anim calcmode="lin" valueType="num">
                                      <p:cBhvr>
                                        <p:cTn id="12" dur="900" fill="hold"/>
                                        <p:tgtEl>
                                          <p:spTgt spid="28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3" fill="hold" display="0">
                  <p:stCondLst>
                    <p:cond delay="indefinite"/>
                  </p:stCondLst>
                </p:cTn>
                <p:tgtEl>
                  <p:spTgt spid="286"/>
                </p:tgtEl>
              </p:cMediaNode>
            </p:video>
          </p:childTnLst>
        </p:cTn>
      </p:par>
    </p:tnLst>
    <p:bldLst>
      <p:bldP build="whole" bldLvl="1" animBg="1" rev="0" advAuto="0" spid="286" grpId="1"/>
    </p:bldLst>
  </p:timing>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90" name="image001.gif"/>
          <p:cNvPicPr/>
          <p:nvPr/>
        </p:nvPicPr>
        <p:blipFill>
          <a:blip r:embed="rId3">
            <a:extLst/>
          </a:blip>
          <a:stretch>
            <a:fillRect/>
          </a:stretch>
        </p:blipFill>
        <p:spPr>
          <a:xfrm>
            <a:off x="1567052" y="1211181"/>
            <a:ext cx="10216013" cy="7331238"/>
          </a:xfrm>
          <a:prstGeom prst="rect">
            <a:avLst/>
          </a:prstGeom>
          <a:ln w="3175">
            <a:miter lim="400000"/>
          </a:ln>
        </p:spPr>
      </p:pic>
    </p:spTree>
  </p:cSld>
  <p:clrMapOvr>
    <a:masterClrMapping/>
  </p:clrMapOvr>
  <p:transition spd="fast" advClick="1">
    <p:dissolve/>
  </p:transition>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nvSpPr>
        <p:spPr>
          <a:xfrm>
            <a:off x="1280684" y="1158890"/>
            <a:ext cx="10443433" cy="957410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defTabSz="365759">
              <a:lnSpc>
                <a:spcPct val="120000"/>
              </a:lnSpc>
              <a:defRPr sz="1800"/>
            </a:pPr>
            <a:r>
              <a:rPr sz="12000">
                <a:solidFill>
                  <a:srgbClr val="00CF41"/>
                </a:solidFill>
                <a:latin typeface="Bebas Neue Cyrillic"/>
                <a:ea typeface="Bebas Neue Cyrillic"/>
                <a:cs typeface="Bebas Neue Cyrillic"/>
                <a:sym typeface="Bebas Neue Cyrillic"/>
              </a:rPr>
              <a:t>избегаем </a:t>
            </a:r>
            <a:endParaRPr sz="12000">
              <a:solidFill>
                <a:srgbClr val="00CF41"/>
              </a:solidFill>
              <a:latin typeface="Bebas Neue Cyrillic"/>
              <a:ea typeface="Bebas Neue Cyrillic"/>
              <a:cs typeface="Bebas Neue Cyrillic"/>
              <a:sym typeface="Bebas Neue Cyrillic"/>
            </a:endParaRPr>
          </a:p>
          <a:p>
            <a:pPr lvl="0" defTabSz="365759">
              <a:lnSpc>
                <a:spcPct val="120000"/>
              </a:lnSpc>
              <a:defRPr sz="1800"/>
            </a:pPr>
            <a:r>
              <a:rPr sz="22000">
                <a:solidFill>
                  <a:srgbClr val="FFFFFF"/>
                </a:solidFill>
                <a:latin typeface="Bebas Neue Cyrillic"/>
                <a:ea typeface="Bebas Neue Cyrillic"/>
                <a:cs typeface="Bebas Neue Cyrillic"/>
                <a:sym typeface="Bebas Neue Cyrillic"/>
              </a:rPr>
              <a:t>javascript</a:t>
            </a:r>
            <a:endParaRPr sz="22000">
              <a:solidFill>
                <a:srgbClr val="FFFFFF"/>
              </a:solidFill>
              <a:latin typeface="Bebas Neue Cyrillic"/>
              <a:ea typeface="Bebas Neue Cyrillic"/>
              <a:cs typeface="Bebas Neue Cyrillic"/>
              <a:sym typeface="Bebas Neue Cyrillic"/>
            </a:endParaRPr>
          </a:p>
          <a:p>
            <a:pPr lvl="0" defTabSz="365759">
              <a:lnSpc>
                <a:spcPct val="120000"/>
              </a:lnSpc>
              <a:defRPr sz="1800"/>
            </a:pPr>
            <a:r>
              <a:rPr sz="12000">
                <a:solidFill>
                  <a:srgbClr val="00CF41"/>
                </a:solidFill>
                <a:latin typeface="Bebas Neue Cyrillic"/>
                <a:ea typeface="Bebas Neue Cyrillic"/>
                <a:cs typeface="Bebas Neue Cyrillic"/>
                <a:sym typeface="Bebas Neue Cyrillic"/>
              </a:rPr>
              <a:t>редиректов</a:t>
            </a:r>
            <a:endParaRPr sz="12000">
              <a:solidFill>
                <a:srgbClr val="00CF41"/>
              </a:solidFill>
              <a:latin typeface="Bebas Neue Cyrillic"/>
              <a:ea typeface="Bebas Neue Cyrillic"/>
              <a:cs typeface="Bebas Neue Cyrillic"/>
              <a:sym typeface="Bebas Neue Cyrillic"/>
            </a:endParaRPr>
          </a:p>
        </p:txBody>
      </p:sp>
    </p:spTree>
  </p:cSld>
  <p:clrMapOvr>
    <a:masterClrMapping/>
  </p:clrMapOvr>
  <p:transition spd="fast" advClick="1">
    <p:dissolve/>
  </p:transition>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6" name="icon_company.png"/>
          <p:cNvPicPr/>
          <p:nvPr/>
        </p:nvPicPr>
        <p:blipFill>
          <a:blip r:embed="rId3">
            <a:extLst/>
          </a:blip>
          <a:stretch>
            <a:fillRect/>
          </a:stretch>
        </p:blipFill>
        <p:spPr>
          <a:xfrm>
            <a:off x="10647680" y="2621279"/>
            <a:ext cx="4184743" cy="4504268"/>
          </a:xfrm>
          <a:prstGeom prst="rect">
            <a:avLst/>
          </a:prstGeom>
          <a:ln w="3175">
            <a:miter lim="400000"/>
          </a:ln>
        </p:spPr>
      </p:pic>
      <p:sp>
        <p:nvSpPr>
          <p:cNvPr id="297" name="Shape 297"/>
          <p:cNvSpPr/>
          <p:nvPr>
            <p:ph type="title"/>
          </p:nvPr>
        </p:nvSpPr>
        <p:spPr>
          <a:xfrm>
            <a:off x="907105" y="2298765"/>
            <a:ext cx="12283873" cy="2317222"/>
          </a:xfrm>
          <a:prstGeom prst="rect">
            <a:avLst/>
          </a:prstGeom>
        </p:spPr>
        <p:txBody>
          <a:bodyPr/>
          <a:lstStyle>
            <a:lvl1pPr>
              <a:defRPr sz="13000"/>
            </a:lvl1pPr>
          </a:lstStyle>
          <a:p>
            <a:pPr lvl="0">
              <a:defRPr sz="1800">
                <a:solidFill>
                  <a:srgbClr val="000000"/>
                </a:solidFill>
              </a:defRPr>
            </a:pPr>
            <a:r>
              <a:rPr sz="13000">
                <a:solidFill>
                  <a:srgbClr val="FFFFFF"/>
                </a:solidFill>
              </a:rPr>
              <a:t>Google Pagespeed</a:t>
            </a:r>
          </a:p>
        </p:txBody>
      </p:sp>
      <p:sp>
        <p:nvSpPr>
          <p:cNvPr id="298" name="Shape 298"/>
          <p:cNvSpPr/>
          <p:nvPr>
            <p:ph type="body" idx="1"/>
          </p:nvPr>
        </p:nvSpPr>
        <p:spPr>
          <a:xfrm>
            <a:off x="934719" y="4958079"/>
            <a:ext cx="10853169" cy="2008004"/>
          </a:xfrm>
          <a:prstGeom prst="rect">
            <a:avLst/>
          </a:prstGeom>
        </p:spPr>
        <p:txBody>
          <a:bodyPr/>
          <a:lstStyle/>
          <a:p>
            <a:pPr lvl="0">
              <a:defRPr sz="1800">
                <a:solidFill>
                  <a:srgbClr val="000000"/>
                </a:solidFill>
              </a:defRPr>
            </a:pPr>
            <a:r>
              <a:rPr sz="5000">
                <a:solidFill>
                  <a:srgbClr val="FFFFFF"/>
                </a:solidFill>
              </a:rPr>
              <a:t>… xoчу все сразу</a:t>
            </a:r>
          </a:p>
        </p:txBody>
      </p:sp>
    </p:spTree>
  </p:cSld>
  <p:clrMapOvr>
    <a:masterClrMapping/>
  </p:clrMapOvr>
  <p:transition spd="fast" advClick="1">
    <p:dissolve/>
  </p:transition>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02" name="anigif_enhanced-buzz-340-1396442532-4.gif"/>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978518" y="1240950"/>
            <a:ext cx="4090332" cy="7271700"/>
          </a:xfrm>
          <a:prstGeom prst="rect">
            <a:avLst/>
          </a:prstGeom>
        </p:spPr>
      </p:pic>
      <p:sp>
        <p:nvSpPr>
          <p:cNvPr id="303" name="Shape 303"/>
          <p:cNvSpPr/>
          <p:nvPr/>
        </p:nvSpPr>
        <p:spPr>
          <a:xfrm>
            <a:off x="7544651" y="926041"/>
            <a:ext cx="4397847" cy="7901518"/>
          </a:xfrm>
          <a:prstGeom prst="rect">
            <a:avLst/>
          </a:prstGeom>
          <a:ln w="3175">
            <a:miter lim="400000"/>
          </a:ln>
          <a:effectLst>
            <a:outerShdw sx="100000" sy="100000" kx="0" ky="0" algn="b" rotWithShape="0" blurRad="0" dist="0" dir="5400000">
              <a:srgbClr val="000000">
                <a:alpha val="0"/>
              </a:srgbClr>
            </a:outerShdw>
          </a:effectLst>
          <a:extLst>
            <a:ext uri="{C572A759-6A51-4108-AA02-DFA0A04FC94B}">
              <ma14:wrappingTextBoxFlag xmlns:ma14="http://schemas.microsoft.com/office/mac/drawingml/2011/main" val="1"/>
            </a:ext>
          </a:extLst>
        </p:spPr>
        <p:txBody>
          <a:bodyPr lIns="0" tIns="0" rIns="0" bIns="0" anchor="ctr">
            <a:spAutoFit/>
          </a:bodyPr>
          <a:lstStyle/>
          <a:p>
            <a:pPr lvl="0" algn="r" defTabSz="365759">
              <a:lnSpc>
                <a:spcPct val="90000"/>
              </a:lnSpc>
              <a:defRPr sz="1800"/>
            </a:pPr>
            <a:r>
              <a:rPr sz="15000">
                <a:solidFill>
                  <a:srgbClr val="00CF41"/>
                </a:solidFill>
                <a:latin typeface="Bebas Neue Cyrillic"/>
                <a:ea typeface="Bebas Neue Cyrillic"/>
                <a:cs typeface="Bebas Neue Cyrillic"/>
                <a:sym typeface="Bebas Neue Cyrillic"/>
              </a:rPr>
              <a:t>хочу</a:t>
            </a:r>
            <a:endParaRPr sz="15000">
              <a:solidFill>
                <a:srgbClr val="00CF41"/>
              </a:solidFill>
              <a:latin typeface="Bebas Neue Cyrillic"/>
              <a:ea typeface="Bebas Neue Cyrillic"/>
              <a:cs typeface="Bebas Neue Cyrillic"/>
              <a:sym typeface="Bebas Neue Cyrillic"/>
            </a:endParaRPr>
          </a:p>
          <a:p>
            <a:pPr lvl="0" algn="r" defTabSz="365759">
              <a:lnSpc>
                <a:spcPct val="90000"/>
              </a:lnSpc>
              <a:defRPr sz="1800"/>
            </a:pPr>
            <a:r>
              <a:rPr sz="15000">
                <a:solidFill>
                  <a:srgbClr val="00CF41"/>
                </a:solidFill>
                <a:latin typeface="Bebas Neue Cyrillic"/>
                <a:ea typeface="Bebas Neue Cyrillic"/>
                <a:cs typeface="Bebas Neue Cyrillic"/>
                <a:sym typeface="Bebas Neue Cyrillic"/>
              </a:rPr>
              <a:t>все </a:t>
            </a:r>
            <a:endParaRPr sz="15000">
              <a:solidFill>
                <a:srgbClr val="00CF41"/>
              </a:solidFill>
              <a:latin typeface="Bebas Neue Cyrillic"/>
              <a:ea typeface="Bebas Neue Cyrillic"/>
              <a:cs typeface="Bebas Neue Cyrillic"/>
              <a:sym typeface="Bebas Neue Cyrillic"/>
            </a:endParaRPr>
          </a:p>
          <a:p>
            <a:pPr lvl="0" algn="r" defTabSz="365759">
              <a:lnSpc>
                <a:spcPct val="90000"/>
              </a:lnSpc>
              <a:defRPr sz="1800"/>
            </a:pPr>
            <a:r>
              <a:rPr sz="15000">
                <a:solidFill>
                  <a:srgbClr val="00CF41"/>
                </a:solidFill>
                <a:latin typeface="Bebas Neue Cyrillic"/>
                <a:ea typeface="Bebas Neue Cyrillic"/>
                <a:cs typeface="Bebas Neue Cyrillic"/>
                <a:sym typeface="Bebas Neue Cyrillic"/>
              </a:rPr>
              <a:t>и </a:t>
            </a:r>
            <a:endParaRPr sz="15000">
              <a:solidFill>
                <a:srgbClr val="00CF41"/>
              </a:solidFill>
              <a:latin typeface="Bebas Neue Cyrillic"/>
              <a:ea typeface="Bebas Neue Cyrillic"/>
              <a:cs typeface="Bebas Neue Cyrillic"/>
              <a:sym typeface="Bebas Neue Cyrillic"/>
            </a:endParaRPr>
          </a:p>
          <a:p>
            <a:pPr lvl="0" algn="r" defTabSz="365759">
              <a:lnSpc>
                <a:spcPct val="90000"/>
              </a:lnSpc>
              <a:defRPr sz="1800"/>
            </a:pPr>
            <a:r>
              <a:rPr sz="15000">
                <a:solidFill>
                  <a:srgbClr val="00CF41"/>
                </a:solidFill>
                <a:latin typeface="Bebas Neue Cyrillic"/>
                <a:ea typeface="Bebas Neue Cyrillic"/>
                <a:cs typeface="Bebas Neue Cyrillic"/>
                <a:sym typeface="Bebas Neue Cyrillic"/>
              </a:rPr>
              <a:t>сразу</a:t>
            </a:r>
          </a:p>
        </p:txBody>
      </p:sp>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3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02"/>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07" name="Shape 307"/>
          <p:cNvSpPr/>
          <p:nvPr/>
        </p:nvSpPr>
        <p:spPr>
          <a:xfrm>
            <a:off x="529672" y="789565"/>
            <a:ext cx="11945456" cy="6764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sz="4200" u="sng">
                <a:solidFill>
                  <a:srgbClr val="1AB0FB"/>
                </a:solidFill>
                <a:hlinkClick r:id="rId3" invalidUrl="" action="" tgtFrame="" tooltip="" history="1" highlightClick="0" endSnd="0"/>
              </a:defRPr>
            </a:lvl1pPr>
          </a:lstStyle>
          <a:p>
            <a:pPr lvl="0">
              <a:defRPr sz="1800" u="none">
                <a:solidFill>
                  <a:srgbClr val="000000"/>
                </a:solidFill>
              </a:defRPr>
            </a:pPr>
            <a:r>
              <a:rPr sz="4200" u="sng">
                <a:solidFill>
                  <a:srgbClr val="1AB0FB"/>
                </a:solidFill>
                <a:hlinkClick r:id="rId3" invalidUrl="" action="" tgtFrame="" tooltip="" history="1" highlightClick="0" endSnd="0"/>
              </a:rPr>
              <a:t>developers.google.com/speed/pagespeed/module/filters</a:t>
            </a:r>
          </a:p>
        </p:txBody>
      </p:sp>
      <p:pic>
        <p:nvPicPr>
          <p:cNvPr id="308" name="2014-12-23_0243.png"/>
          <p:cNvPicPr/>
          <p:nvPr/>
        </p:nvPicPr>
        <p:blipFill>
          <a:blip r:embed="rId4">
            <a:extLst/>
          </a:blip>
          <a:stretch>
            <a:fillRect/>
          </a:stretch>
        </p:blipFill>
        <p:spPr>
          <a:xfrm>
            <a:off x="1822450" y="1925781"/>
            <a:ext cx="9359900" cy="9448801"/>
          </a:xfrm>
          <a:prstGeom prst="rect">
            <a:avLst/>
          </a:prstGeom>
          <a:ln w="3175">
            <a:miter lim="400000"/>
          </a:ln>
        </p:spPr>
      </p:pic>
    </p:spTree>
  </p:cSld>
  <p:clrMapOvr>
    <a:masterClrMapping/>
  </p:clrMapOvr>
  <p:transition spd="fast" advClick="1">
    <p:dissolve/>
  </p:transition>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12" name="image.png"/>
          <p:cNvPicPr/>
          <p:nvPr/>
        </p:nvPicPr>
        <p:blipFill>
          <a:blip r:embed="rId3">
            <a:extLst/>
          </a:blip>
          <a:stretch>
            <a:fillRect/>
          </a:stretch>
        </p:blipFill>
        <p:spPr>
          <a:xfrm>
            <a:off x="933358" y="2631922"/>
            <a:ext cx="4360749" cy="902992"/>
          </a:xfrm>
          <a:prstGeom prst="rect">
            <a:avLst/>
          </a:prstGeom>
          <a:ln w="3175">
            <a:miter lim="400000"/>
          </a:ln>
        </p:spPr>
      </p:pic>
      <p:pic>
        <p:nvPicPr>
          <p:cNvPr id="313" name="apache-logo.png"/>
          <p:cNvPicPr/>
          <p:nvPr/>
        </p:nvPicPr>
        <p:blipFill>
          <a:blip r:embed="rId4">
            <a:extLst/>
          </a:blip>
          <a:stretch>
            <a:fillRect/>
          </a:stretch>
        </p:blipFill>
        <p:spPr>
          <a:xfrm>
            <a:off x="7915520" y="1930185"/>
            <a:ext cx="2988235" cy="2054412"/>
          </a:xfrm>
          <a:prstGeom prst="rect">
            <a:avLst/>
          </a:prstGeom>
          <a:ln w="3175">
            <a:miter lim="400000"/>
          </a:ln>
        </p:spPr>
      </p:pic>
      <p:pic>
        <p:nvPicPr>
          <p:cNvPr id="314" name="83684-baby-sad-crying-gif-emotions-f-k5yU.gif"/>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772966" y="4309271"/>
            <a:ext cx="5205363" cy="3904022"/>
          </a:xfrm>
          <a:prstGeom prst="rect">
            <a:avLst/>
          </a:prstGeom>
        </p:spPr>
      </p:pic>
      <p:sp>
        <p:nvSpPr>
          <p:cNvPr id="315" name="Shape 315"/>
          <p:cNvSpPr/>
          <p:nvPr/>
        </p:nvSpPr>
        <p:spPr>
          <a:xfrm>
            <a:off x="3401765" y="118045"/>
            <a:ext cx="6609744" cy="2175087"/>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lgn="r" defTabSz="365759">
              <a:lnSpc>
                <a:spcPct val="90000"/>
              </a:lnSpc>
              <a:defRPr sz="15000">
                <a:solidFill>
                  <a:srgbClr val="00CF41"/>
                </a:solidFill>
                <a:latin typeface="Bebas Neue Cyrillic"/>
                <a:ea typeface="Bebas Neue Cyrillic"/>
                <a:cs typeface="Bebas Neue Cyrillic"/>
                <a:sym typeface="Bebas Neue Cyrillic"/>
              </a:defRPr>
            </a:lvl1pPr>
          </a:lstStyle>
          <a:p>
            <a:pPr lvl="0">
              <a:defRPr sz="1800">
                <a:solidFill>
                  <a:srgbClr val="000000"/>
                </a:solidFill>
              </a:defRPr>
            </a:pPr>
            <a:r>
              <a:rPr sz="15000">
                <a:solidFill>
                  <a:srgbClr val="00CF41"/>
                </a:solidFill>
              </a:rPr>
              <a:t>pagespeed</a:t>
            </a:r>
          </a:p>
        </p:txBody>
      </p:sp>
      <p:pic>
        <p:nvPicPr>
          <p:cNvPr id="316" name="Excited-Baby-Playing-With-Bubbles.gif"/>
          <p:cNvPicPr/>
          <p:nvPr>
            <a:videoFile r:link="rId8"/>
            <p:extLst>
              <p:ext uri="{DAA4B4D4-6D71-4841-9C94-3DE7FCFB9230}">
                <p14:media xmlns:p14="http://schemas.microsoft.com/office/powerpoint/2010/main" r:embed="rId9"/>
              </p:ext>
            </p:extLst>
          </p:nvPr>
        </p:nvPicPr>
        <p:blipFill>
          <a:blip r:embed="rId10">
            <a:extLst/>
          </a:blip>
          <a:stretch>
            <a:fillRect/>
          </a:stretch>
        </p:blipFill>
        <p:spPr>
          <a:xfrm>
            <a:off x="7149657" y="4291870"/>
            <a:ext cx="4519962" cy="3938825"/>
          </a:xfrm>
          <a:prstGeom prst="rect">
            <a:avLst/>
          </a:prstGeom>
        </p:spPr>
      </p:pic>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mediacall" presetSubtype="0" presetID="1" grpId="1" fill="hold">
                                  <p:stCondLst>
                                    <p:cond delay="0"/>
                                  </p:stCondLst>
                                  <p:childTnLst>
                                    <p:cmd type="call" cmd="playFrom(0.0)">
                                      <p:cBhvr>
                                        <p:cTn id="6" dur="0" fill="hold"/>
                                        <p:tgtEl>
                                          <p:spTgt spid="314"/>
                                        </p:tgtEl>
                                      </p:cBhvr>
                                    </p:cmd>
                                  </p:childTnLst>
                                </p:cTn>
                              </p:par>
                            </p:childTnLst>
                          </p:cTn>
                        </p:par>
                        <p:par>
                          <p:cTn id="7" fill="hold">
                            <p:stCondLst>
                              <p:cond delay="0"/>
                            </p:stCondLst>
                            <p:childTnLst>
                              <p:par>
                                <p:cTn id="8" nodeType="afterEffect" presetClass="mediacall" presetSubtype="0" presetID="1" grpId="2" fill="hold">
                                  <p:stCondLst>
                                    <p:cond delay="0"/>
                                  </p:stCondLst>
                                  <p:childTnLst>
                                    <p:cmd type="call" cmd="playFrom(0.0)">
                                      <p:cBhvr>
                                        <p:cTn id="9" dur="0" fill="hold"/>
                                        <p:tgtEl>
                                          <p:spTgt spid="31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0" fill="hold" display="0">
                  <p:stCondLst>
                    <p:cond delay="indefinite"/>
                  </p:stCondLst>
                </p:cTn>
                <p:tgtEl>
                  <p:spTgt spid="314"/>
                </p:tgtEl>
              </p:cMediaNode>
            </p:video>
            <p:video fullScrn="0">
              <p:cMediaNode mute="0" showWhenStopped="1" numSld="1" vol="100000">
                <p:cTn id="11" fill="hold" display="0">
                  <p:stCondLst>
                    <p:cond delay="indefinite"/>
                  </p:stCondLst>
                </p:cTn>
                <p:tgtEl>
                  <p:spTgt spid="316"/>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nvSpPr>
        <p:spPr>
          <a:xfrm>
            <a:off x="979444" y="4023130"/>
            <a:ext cx="11045911"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collapse_whitespace</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collapse_whitespace;</a:t>
            </a:r>
          </a:p>
        </p:txBody>
      </p:sp>
      <p:sp>
        <p:nvSpPr>
          <p:cNvPr id="321" name="Shape 321"/>
          <p:cNvSpPr/>
          <p:nvPr/>
        </p:nvSpPr>
        <p:spPr>
          <a:xfrm>
            <a:off x="722702" y="868256"/>
            <a:ext cx="11559396" cy="18956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3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3000">
                <a:solidFill>
                  <a:srgbClr val="FF4B85"/>
                </a:solidFill>
              </a:rPr>
              <a:t>Collapse Whitespace</a:t>
            </a:r>
          </a:p>
        </p:txBody>
      </p:sp>
    </p:spTree>
  </p:cSld>
  <p:clrMapOvr>
    <a:masterClrMapping/>
  </p:clrMapOvr>
  <p:transition spd="fast" advClick="1">
    <p:dissolve/>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nvSpPr>
        <p:spPr>
          <a:xfrm>
            <a:off x="964802" y="578273"/>
            <a:ext cx="11075196" cy="9071187"/>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spAutoFit/>
          </a:bodyPr>
          <a:lstStyle/>
          <a:p>
            <a:pPr lvl="0" algn="l">
              <a:defRPr sz="1800"/>
            </a:pPr>
            <a:r>
              <a:rPr sz="11900">
                <a:latin typeface="Lucida Grande"/>
                <a:ea typeface="Lucida Grande"/>
                <a:cs typeface="Lucida Grande"/>
                <a:sym typeface="Lucida Grande"/>
              </a:rPr>
              <a:t>1 </a:t>
            </a:r>
            <a:r>
              <a:rPr sz="11700">
                <a:latin typeface="Lucida Grande"/>
                <a:ea typeface="Lucida Grande"/>
                <a:cs typeface="Lucida Grande"/>
                <a:sym typeface="Lucida Grande"/>
              </a:rPr>
              <a:t>секунда</a:t>
            </a:r>
            <a:r>
              <a:rPr sz="11900">
                <a:latin typeface="Lucida Grande"/>
                <a:ea typeface="Lucida Grande"/>
                <a:cs typeface="Lucida Grande"/>
                <a:sym typeface="Lucida Grande"/>
              </a:rPr>
              <a:t> в WEB</a:t>
            </a:r>
            <a:endParaRPr sz="5900">
              <a:latin typeface="Lucida Grande"/>
              <a:ea typeface="Lucida Grande"/>
              <a:cs typeface="Lucida Grande"/>
              <a:sym typeface="Lucida Grande"/>
            </a:endParaRPr>
          </a:p>
          <a:p>
            <a:pPr lvl="0" algn="l">
              <a:defRPr sz="1800"/>
            </a:pPr>
            <a:endParaRPr sz="5900">
              <a:latin typeface="Lucida Grande"/>
              <a:ea typeface="Lucida Grande"/>
              <a:cs typeface="Lucida Grande"/>
              <a:sym typeface="Lucida Grande"/>
            </a:endParaRPr>
          </a:p>
          <a:p>
            <a:pPr lvl="0" algn="l">
              <a:defRPr sz="1800"/>
            </a:pPr>
            <a:endParaRPr sz="5900">
              <a:latin typeface="Lucida Grande"/>
              <a:ea typeface="Lucida Grande"/>
              <a:cs typeface="Lucida Grande"/>
              <a:sym typeface="Lucida Grande"/>
            </a:endParaRPr>
          </a:p>
          <a:p>
            <a:pPr lvl="0" algn="l">
              <a:defRPr sz="1800"/>
            </a:pPr>
            <a:r>
              <a:rPr sz="5900">
                <a:solidFill>
                  <a:srgbClr val="FFFFFF"/>
                </a:solidFill>
                <a:latin typeface="Lucida Grande"/>
                <a:ea typeface="Lucida Grande"/>
                <a:cs typeface="Lucida Grande"/>
                <a:sym typeface="Lucida Grande"/>
              </a:rPr>
              <a:t>11%</a:t>
            </a:r>
            <a:r>
              <a:rPr sz="5900">
                <a:solidFill>
                  <a:srgbClr val="FFFFFF"/>
                </a:solidFill>
                <a:latin typeface="Lucida Grande"/>
                <a:ea typeface="Lucida Grande"/>
                <a:cs typeface="Lucida Grande"/>
                <a:sym typeface="Lucida Grande"/>
              </a:rPr>
              <a:t> - потеря количества просмотров.</a:t>
            </a:r>
            <a:endParaRPr sz="5900">
              <a:solidFill>
                <a:srgbClr val="FFFFFF"/>
              </a:solidFill>
              <a:latin typeface="Lucida Grande"/>
              <a:ea typeface="Lucida Grande"/>
              <a:cs typeface="Lucida Grande"/>
              <a:sym typeface="Lucida Grande"/>
            </a:endParaRPr>
          </a:p>
          <a:p>
            <a:pPr lvl="0" algn="l">
              <a:defRPr sz="1800"/>
            </a:pPr>
            <a:endParaRPr sz="5900">
              <a:solidFill>
                <a:srgbClr val="FFFFFF"/>
              </a:solidFill>
              <a:latin typeface="Lucida Grande"/>
              <a:ea typeface="Lucida Grande"/>
              <a:cs typeface="Lucida Grande"/>
              <a:sym typeface="Lucida Grande"/>
            </a:endParaRPr>
          </a:p>
          <a:p>
            <a:pPr lvl="0" algn="l">
              <a:defRPr sz="1800"/>
            </a:pPr>
            <a:r>
              <a:rPr sz="5900">
                <a:solidFill>
                  <a:srgbClr val="FFFFFF"/>
                </a:solidFill>
                <a:latin typeface="Lucida Grande"/>
                <a:ea typeface="Lucida Grande"/>
                <a:cs typeface="Lucida Grande"/>
                <a:sym typeface="Lucida Grande"/>
              </a:rPr>
              <a:t>16%</a:t>
            </a:r>
            <a:r>
              <a:rPr sz="5900">
                <a:solidFill>
                  <a:srgbClr val="FFFFFF"/>
                </a:solidFill>
                <a:latin typeface="Lucida Grande"/>
                <a:ea typeface="Lucida Grande"/>
                <a:cs typeface="Lucida Grande"/>
                <a:sym typeface="Lucida Grande"/>
              </a:rPr>
              <a:t> - потеря удовлетворенности клиентов</a:t>
            </a:r>
            <a:endParaRPr sz="5900">
              <a:solidFill>
                <a:srgbClr val="FFFFFF"/>
              </a:solidFill>
              <a:latin typeface="Lucida Grande"/>
              <a:ea typeface="Lucida Grande"/>
              <a:cs typeface="Lucida Grande"/>
              <a:sym typeface="Lucida Grande"/>
            </a:endParaRPr>
          </a:p>
          <a:p>
            <a:pPr lvl="0" algn="l">
              <a:defRPr sz="1800"/>
            </a:pPr>
            <a:endParaRPr sz="5900">
              <a:solidFill>
                <a:srgbClr val="FFFFFF"/>
              </a:solidFill>
              <a:latin typeface="Lucida Grande"/>
              <a:ea typeface="Lucida Grande"/>
              <a:cs typeface="Lucida Grande"/>
              <a:sym typeface="Lucida Grande"/>
            </a:endParaRPr>
          </a:p>
          <a:p>
            <a:pPr lvl="0" algn="l">
              <a:defRPr sz="1800"/>
            </a:pPr>
            <a:r>
              <a:rPr sz="5900">
                <a:solidFill>
                  <a:srgbClr val="FFFFFF"/>
                </a:solidFill>
                <a:latin typeface="Lucida Grande"/>
                <a:ea typeface="Lucida Grande"/>
                <a:cs typeface="Lucida Grande"/>
                <a:sym typeface="Lucida Grande"/>
              </a:rPr>
              <a:t>7%</a:t>
            </a:r>
            <a:r>
              <a:rPr sz="5900">
                <a:solidFill>
                  <a:srgbClr val="FFFFFF"/>
                </a:solidFill>
                <a:latin typeface="Lucida Grande"/>
                <a:ea typeface="Lucida Grande"/>
                <a:cs typeface="Lucida Grande"/>
                <a:sym typeface="Lucida Grande"/>
              </a:rPr>
              <a:t> - потеря конверсии</a:t>
            </a:r>
            <a:endParaRPr sz="5900">
              <a:solidFill>
                <a:srgbClr val="FFFFFF"/>
              </a:solidFill>
              <a:latin typeface="Lucida Grande"/>
              <a:ea typeface="Lucida Grande"/>
              <a:cs typeface="Lucida Grande"/>
              <a:sym typeface="Lucida Grande"/>
            </a:endParaRPr>
          </a:p>
        </p:txBody>
      </p:sp>
    </p:spTree>
  </p:cSld>
  <p:clrMapOvr>
    <a:masterClrMapping/>
  </p:clrMapOvr>
  <p:transition spd="fast" advClick="1">
    <p:dissolve/>
  </p:transition>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Shape 323"/>
          <p:cNvSpPr/>
          <p:nvPr/>
        </p:nvSpPr>
        <p:spPr>
          <a:xfrm>
            <a:off x="1028340" y="4023130"/>
            <a:ext cx="10948121"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insert_dns_prefetch</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insert_dns_prefetch;</a:t>
            </a:r>
          </a:p>
        </p:txBody>
      </p:sp>
      <p:sp>
        <p:nvSpPr>
          <p:cNvPr id="324" name="Shape 324"/>
          <p:cNvSpPr/>
          <p:nvPr/>
        </p:nvSpPr>
        <p:spPr>
          <a:xfrm>
            <a:off x="1987958" y="868256"/>
            <a:ext cx="9028884" cy="18956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3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3000">
                <a:solidFill>
                  <a:srgbClr val="FF4B85"/>
                </a:solidFill>
              </a:rPr>
              <a:t>Pre-Resolve DNS</a:t>
            </a:r>
          </a:p>
        </p:txBody>
      </p:sp>
    </p:spTree>
  </p:cSld>
  <p:clrMapOvr>
    <a:masterClrMapping/>
  </p:clrMapOvr>
  <p:transition spd="fast" advClick="1">
    <p:dissolve/>
  </p:transition>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nvSpPr>
        <p:spPr>
          <a:xfrm>
            <a:off x="1813803" y="4023130"/>
            <a:ext cx="9377194"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combine_css</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combine_css;</a:t>
            </a:r>
          </a:p>
        </p:txBody>
      </p:sp>
      <p:sp>
        <p:nvSpPr>
          <p:cNvPr id="327" name="Shape 327"/>
          <p:cNvSpPr/>
          <p:nvPr/>
        </p:nvSpPr>
        <p:spPr>
          <a:xfrm>
            <a:off x="3166956" y="868256"/>
            <a:ext cx="6670888" cy="18956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3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3000">
                <a:solidFill>
                  <a:srgbClr val="FF4B85"/>
                </a:solidFill>
              </a:rPr>
              <a:t>combine css</a:t>
            </a:r>
          </a:p>
        </p:txBody>
      </p:sp>
    </p:spTree>
  </p:cSld>
  <p:clrMapOvr>
    <a:masterClrMapping/>
  </p:clrMapOvr>
  <p:transition spd="fast" advClick="1">
    <p:dissolve/>
  </p:transition>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31" name="css.png"/>
          <p:cNvPicPr/>
          <p:nvPr/>
        </p:nvPicPr>
        <p:blipFill>
          <a:blip r:embed="rId3">
            <a:extLst/>
          </a:blip>
          <a:stretch>
            <a:fillRect/>
          </a:stretch>
        </p:blipFill>
        <p:spPr>
          <a:xfrm>
            <a:off x="364088" y="262056"/>
            <a:ext cx="15436930" cy="9229488"/>
          </a:xfrm>
          <a:prstGeom prst="rect">
            <a:avLst/>
          </a:prstGeom>
          <a:ln w="3175">
            <a:miter lim="400000"/>
          </a:ln>
        </p:spPr>
      </p:pic>
    </p:spTree>
  </p:cSld>
  <p:clrMapOvr>
    <a:masterClrMapping/>
  </p:clrMapOvr>
  <p:transition spd="fast" advClick="1">
    <p:dissolve/>
  </p:transition>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nvSpPr>
        <p:spPr>
          <a:xfrm>
            <a:off x="1968870" y="4023130"/>
            <a:ext cx="9067060"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rewrite_css</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rewrite_css;</a:t>
            </a:r>
          </a:p>
        </p:txBody>
      </p:sp>
      <p:sp>
        <p:nvSpPr>
          <p:cNvPr id="336" name="Shape 336"/>
          <p:cNvSpPr/>
          <p:nvPr/>
        </p:nvSpPr>
        <p:spPr>
          <a:xfrm>
            <a:off x="3683297" y="868256"/>
            <a:ext cx="5638206" cy="18956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3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3000">
                <a:solidFill>
                  <a:srgbClr val="FF4B85"/>
                </a:solidFill>
              </a:rPr>
              <a:t>Minify CSS</a:t>
            </a:r>
          </a:p>
        </p:txBody>
      </p:sp>
    </p:spTree>
  </p:cSld>
  <p:clrMapOvr>
    <a:masterClrMapping/>
  </p:clrMapOvr>
  <p:transition spd="fast" advClick="1">
    <p:dissolve/>
  </p:transition>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nvSpPr>
        <p:spPr>
          <a:xfrm>
            <a:off x="1081076" y="4023130"/>
            <a:ext cx="10842648"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move_css_to_head</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move_css_to_head;</a:t>
            </a:r>
          </a:p>
        </p:txBody>
      </p:sp>
      <p:sp>
        <p:nvSpPr>
          <p:cNvPr id="341" name="Shape 341"/>
          <p:cNvSpPr/>
          <p:nvPr/>
        </p:nvSpPr>
        <p:spPr>
          <a:xfrm>
            <a:off x="1790048" y="868256"/>
            <a:ext cx="9424704" cy="18956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3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3000">
                <a:solidFill>
                  <a:srgbClr val="FF4B85"/>
                </a:solidFill>
              </a:rPr>
              <a:t>Move CSS to Head</a:t>
            </a:r>
          </a:p>
        </p:txBody>
      </p:sp>
    </p:spTree>
  </p:cSld>
  <p:clrMapOvr>
    <a:masterClrMapping/>
  </p:clrMapOvr>
  <p:transition spd="fast" advClick="1">
    <p:dissolve/>
  </p:transition>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nvSpPr>
        <p:spPr>
          <a:xfrm>
            <a:off x="856858" y="4023130"/>
            <a:ext cx="11291084"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prioritize_critical_css</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prioritize_critical_css;</a:t>
            </a:r>
          </a:p>
        </p:txBody>
      </p:sp>
      <p:sp>
        <p:nvSpPr>
          <p:cNvPr id="346" name="Shape 346"/>
          <p:cNvSpPr/>
          <p:nvPr/>
        </p:nvSpPr>
        <p:spPr>
          <a:xfrm>
            <a:off x="404272" y="868256"/>
            <a:ext cx="12196256" cy="18956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3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3000">
                <a:solidFill>
                  <a:srgbClr val="FF4B85"/>
                </a:solidFill>
              </a:rPr>
              <a:t>Prioritize Critical CSS</a:t>
            </a:r>
          </a:p>
        </p:txBody>
      </p:sp>
    </p:spTree>
  </p:cSld>
  <p:clrMapOvr>
    <a:masterClrMapping/>
  </p:clrMapOvr>
  <p:transition spd="fast" advClick="1">
    <p:dissolve/>
  </p:transition>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nvSpPr>
        <p:spPr>
          <a:xfrm>
            <a:off x="1125431" y="4023130"/>
            <a:ext cx="10753938"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combine_javascript</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combine_javascript;</a:t>
            </a:r>
          </a:p>
        </p:txBody>
      </p:sp>
      <p:sp>
        <p:nvSpPr>
          <p:cNvPr id="351" name="Shape 351"/>
          <p:cNvSpPr/>
          <p:nvPr/>
        </p:nvSpPr>
        <p:spPr>
          <a:xfrm>
            <a:off x="3582528" y="868256"/>
            <a:ext cx="5839744" cy="18956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3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3000">
                <a:solidFill>
                  <a:srgbClr val="FF4B85"/>
                </a:solidFill>
              </a:rPr>
              <a:t>combine js</a:t>
            </a:r>
          </a:p>
        </p:txBody>
      </p:sp>
    </p:spTree>
  </p:cSld>
  <p:clrMapOvr>
    <a:masterClrMapping/>
  </p:clrMapOvr>
  <p:transition spd="fast" advClick="1">
    <p:dissolve/>
  </p:transition>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nvSpPr>
        <p:spPr>
          <a:xfrm>
            <a:off x="1280498" y="4023130"/>
            <a:ext cx="10443804"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rewrite_javascript</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rewrite_javascript;</a:t>
            </a:r>
          </a:p>
        </p:txBody>
      </p:sp>
      <p:sp>
        <p:nvSpPr>
          <p:cNvPr id="356" name="Shape 356"/>
          <p:cNvSpPr/>
          <p:nvPr/>
        </p:nvSpPr>
        <p:spPr>
          <a:xfrm>
            <a:off x="4098868" y="868256"/>
            <a:ext cx="4807064" cy="18956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3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3000">
                <a:solidFill>
                  <a:srgbClr val="FF4B85"/>
                </a:solidFill>
              </a:rPr>
              <a:t>Minify Js</a:t>
            </a:r>
          </a:p>
        </p:txBody>
      </p:sp>
    </p:spTree>
  </p:cSld>
  <p:clrMapOvr>
    <a:masterClrMapping/>
  </p:clrMapOvr>
  <p:transition spd="fast" advClick="1">
    <p:dissolve/>
  </p:transition>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nvSpPr>
        <p:spPr>
          <a:xfrm>
            <a:off x="2737220" y="2873811"/>
            <a:ext cx="7530360" cy="6239089"/>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canonicalize_javascript_libraries</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endParaRPr sz="5500">
              <a:solidFill>
                <a:srgbClr val="FFFFFF"/>
              </a:solidFill>
              <a:latin typeface="DIN Condensed"/>
              <a:ea typeface="DIN Condensed"/>
              <a:cs typeface="DIN Condensed"/>
              <a:sym typeface="DIN Condensed"/>
            </a:endParaRPr>
          </a:p>
          <a:p>
            <a:pPr lvl="0">
              <a:defRPr sz="1800"/>
            </a:pPr>
            <a:r>
              <a:rPr sz="5500">
                <a:solidFill>
                  <a:srgbClr val="F9F700"/>
                </a:solidFill>
                <a:latin typeface="DIN Condensed"/>
                <a:ea typeface="DIN Condensed"/>
                <a:cs typeface="DIN Condensed"/>
                <a:sym typeface="DIN Condensed"/>
              </a:rPr>
              <a:t>canonicalize_javascript_libraries;</a:t>
            </a:r>
          </a:p>
        </p:txBody>
      </p:sp>
      <p:sp>
        <p:nvSpPr>
          <p:cNvPr id="361" name="Shape 361"/>
          <p:cNvSpPr/>
          <p:nvPr/>
        </p:nvSpPr>
        <p:spPr>
          <a:xfrm>
            <a:off x="688044" y="872722"/>
            <a:ext cx="11628712" cy="11971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81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8100">
                <a:solidFill>
                  <a:srgbClr val="FF4B85"/>
                </a:solidFill>
              </a:rPr>
              <a:t>Canonicalize JavaScript Libraries</a:t>
            </a:r>
          </a:p>
        </p:txBody>
      </p:sp>
    </p:spTree>
  </p:cSld>
  <p:clrMapOvr>
    <a:masterClrMapping/>
  </p:clrMapOvr>
  <p:transition spd="fast" advClick="1">
    <p:dissolve/>
  </p:transition>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Shape 365"/>
          <p:cNvSpPr/>
          <p:nvPr/>
        </p:nvSpPr>
        <p:spPr>
          <a:xfrm>
            <a:off x="3294623" y="2873811"/>
            <a:ext cx="6415554" cy="6239089"/>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endParaRPr sz="5500">
              <a:solidFill>
                <a:srgbClr val="FFFFFF"/>
              </a:solidFill>
              <a:latin typeface="DIN Condensed"/>
              <a:ea typeface="DIN Condensed"/>
              <a:cs typeface="DIN Condensed"/>
              <a:sym typeface="DIN Condensed"/>
            </a:endParaRPr>
          </a:p>
          <a:p>
            <a:pPr lvl="0">
              <a:defRPr sz="1800"/>
            </a:pPr>
            <a:r>
              <a:rPr sz="5500">
                <a:solidFill>
                  <a:srgbClr val="F9F700"/>
                </a:solidFill>
                <a:latin typeface="DIN Condensed"/>
                <a:ea typeface="DIN Condensed"/>
                <a:cs typeface="DIN Condensed"/>
                <a:sym typeface="DIN Condensed"/>
              </a:rPr>
              <a:t>include_js_source_maps</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endParaRPr sz="5500">
              <a:solidFill>
                <a:srgbClr val="FFFFFF"/>
              </a:solidFill>
              <a:latin typeface="DIN Condensed"/>
              <a:ea typeface="DIN Condensed"/>
              <a:cs typeface="DIN Condensed"/>
              <a:sym typeface="DIN Condensed"/>
            </a:endParaRPr>
          </a:p>
          <a:p>
            <a:pPr lvl="0">
              <a:defRPr sz="1800"/>
            </a:pPr>
            <a:r>
              <a:rPr sz="5500">
                <a:solidFill>
                  <a:srgbClr val="F9F700"/>
                </a:solidFill>
                <a:latin typeface="DIN Condensed"/>
                <a:ea typeface="DIN Condensed"/>
                <a:cs typeface="DIN Condensed"/>
                <a:sym typeface="DIN Condensed"/>
              </a:rPr>
              <a:t>include_js_source_maps;</a:t>
            </a:r>
          </a:p>
        </p:txBody>
      </p:sp>
      <p:sp>
        <p:nvSpPr>
          <p:cNvPr id="366" name="Shape 366"/>
          <p:cNvSpPr/>
          <p:nvPr/>
        </p:nvSpPr>
        <p:spPr>
          <a:xfrm>
            <a:off x="1037139" y="872722"/>
            <a:ext cx="10930522" cy="11971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81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8100">
                <a:solidFill>
                  <a:srgbClr val="FF4B85"/>
                </a:solidFill>
              </a:rPr>
              <a:t>Include JavaScript Source Maps</a:t>
            </a:r>
          </a:p>
        </p:txBody>
      </p:sp>
    </p:spTree>
  </p:cSld>
  <p:clrMapOvr>
    <a:masterClrMapping/>
  </p:clrMapOvr>
  <p:transition spd="fast" advClick="1">
    <p:dissolve/>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Shape 73"/>
          <p:cNvSpPr/>
          <p:nvPr/>
        </p:nvSpPr>
        <p:spPr>
          <a:xfrm>
            <a:off x="964802" y="834389"/>
            <a:ext cx="11075196" cy="9541088"/>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spAutoFit/>
          </a:bodyPr>
          <a:lstStyle/>
          <a:p>
            <a:pPr lvl="0">
              <a:defRPr sz="1800"/>
            </a:pPr>
            <a:r>
              <a:rPr sz="6000">
                <a:solidFill>
                  <a:srgbClr val="FFFFFF"/>
                </a:solidFill>
                <a:latin typeface="ISOCPEUR"/>
                <a:ea typeface="ISOCPEUR"/>
                <a:cs typeface="ISOCPEUR"/>
                <a:sym typeface="ISOCPEUR"/>
              </a:rPr>
              <a:t>Конверсия магазинов увеличивается на</a:t>
            </a:r>
            <a:r>
              <a:rPr sz="6000">
                <a:solidFill>
                  <a:srgbClr val="1AB0FB"/>
                </a:solidFill>
                <a:latin typeface="ISOCPEUR"/>
                <a:ea typeface="ISOCPEUR"/>
                <a:cs typeface="ISOCPEUR"/>
                <a:sym typeface="ISOCPEUR"/>
              </a:rPr>
              <a:t> </a:t>
            </a:r>
            <a:endParaRPr sz="6000">
              <a:solidFill>
                <a:srgbClr val="1AB0FB"/>
              </a:solidFill>
              <a:latin typeface="ISOCPEUR"/>
              <a:ea typeface="ISOCPEUR"/>
              <a:cs typeface="ISOCPEUR"/>
              <a:sym typeface="ISOCPEUR"/>
            </a:endParaRPr>
          </a:p>
          <a:p>
            <a:pPr lvl="0">
              <a:defRPr sz="1800"/>
            </a:pPr>
            <a:r>
              <a:rPr sz="16000">
                <a:solidFill>
                  <a:srgbClr val="1AB0FB"/>
                </a:solidFill>
                <a:latin typeface="ISOCPEUR"/>
                <a:ea typeface="ISOCPEUR"/>
                <a:cs typeface="ISOCPEUR"/>
                <a:sym typeface="ISOCPEUR"/>
              </a:rPr>
              <a:t>74%</a:t>
            </a:r>
            <a:endParaRPr sz="6000">
              <a:solidFill>
                <a:srgbClr val="1AB0FB"/>
              </a:solidFill>
              <a:latin typeface="ISOCPEUR"/>
              <a:ea typeface="ISOCPEUR"/>
              <a:cs typeface="ISOCPEUR"/>
              <a:sym typeface="ISOCPEUR"/>
            </a:endParaRPr>
          </a:p>
          <a:p>
            <a:pPr lvl="0">
              <a:defRPr sz="1800"/>
            </a:pPr>
            <a:endParaRPr sz="6000">
              <a:latin typeface="Lucida Grande"/>
              <a:ea typeface="Lucida Grande"/>
              <a:cs typeface="Lucida Grande"/>
              <a:sym typeface="Lucida Grande"/>
            </a:endParaRPr>
          </a:p>
          <a:p>
            <a:pPr lvl="0">
              <a:defRPr sz="1800"/>
            </a:pPr>
            <a:endParaRPr sz="6000">
              <a:latin typeface="Lucida Grande"/>
              <a:ea typeface="Lucida Grande"/>
              <a:cs typeface="Lucida Grande"/>
              <a:sym typeface="Lucida Grande"/>
            </a:endParaRPr>
          </a:p>
          <a:p>
            <a:pPr lvl="0">
              <a:defRPr sz="1800"/>
            </a:pPr>
            <a:r>
              <a:rPr sz="6000">
                <a:solidFill>
                  <a:srgbClr val="FFFFFF"/>
                </a:solidFill>
                <a:latin typeface="Lucida Grande"/>
                <a:ea typeface="Lucida Grande"/>
                <a:cs typeface="Lucida Grande"/>
                <a:sym typeface="Lucida Grande"/>
              </a:rPr>
              <a:t>при уменьшении </a:t>
            </a:r>
            <a:endParaRPr sz="6000">
              <a:solidFill>
                <a:srgbClr val="FFFFFF"/>
              </a:solidFill>
              <a:latin typeface="Lucida Grande"/>
              <a:ea typeface="Lucida Grande"/>
              <a:cs typeface="Lucida Grande"/>
              <a:sym typeface="Lucida Grande"/>
            </a:endParaRPr>
          </a:p>
          <a:p>
            <a:pPr lvl="0">
              <a:defRPr sz="1800"/>
            </a:pPr>
            <a:r>
              <a:rPr sz="6000">
                <a:solidFill>
                  <a:srgbClr val="FFFFFF"/>
                </a:solidFill>
                <a:latin typeface="Lucida Grande"/>
                <a:ea typeface="Lucida Grande"/>
                <a:cs typeface="Lucida Grande"/>
                <a:sym typeface="Lucida Grande"/>
              </a:rPr>
              <a:t>времени загрузки</a:t>
            </a:r>
            <a:endParaRPr sz="6000">
              <a:solidFill>
                <a:srgbClr val="FFFFFF"/>
              </a:solidFill>
              <a:latin typeface="Lucida Grande"/>
              <a:ea typeface="Lucida Grande"/>
              <a:cs typeface="Lucida Grande"/>
              <a:sym typeface="Lucida Grande"/>
            </a:endParaRPr>
          </a:p>
          <a:p>
            <a:pPr lvl="0">
              <a:defRPr sz="1800"/>
            </a:pPr>
            <a:r>
              <a:rPr sz="10000">
                <a:solidFill>
                  <a:srgbClr val="00CF41"/>
                </a:solidFill>
                <a:latin typeface="Lucida Grande"/>
                <a:ea typeface="Lucida Grande"/>
                <a:cs typeface="Lucida Grande"/>
                <a:sym typeface="Lucida Grande"/>
              </a:rPr>
              <a:t>с 8 до 2 секунд</a:t>
            </a:r>
            <a:endParaRPr sz="12000">
              <a:solidFill>
                <a:srgbClr val="00CF41"/>
              </a:solidFill>
              <a:latin typeface="Lucida Grande"/>
              <a:ea typeface="Lucida Grande"/>
              <a:cs typeface="Lucida Grande"/>
              <a:sym typeface="Lucida Grande"/>
            </a:endParaRPr>
          </a:p>
        </p:txBody>
      </p:sp>
    </p:spTree>
  </p:cSld>
  <p:clrMapOvr>
    <a:masterClrMapping/>
  </p:clrMapOvr>
  <p:transition spd="fast" advClick="1">
    <p:dissolve/>
  </p:transition>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hape 370"/>
          <p:cNvSpPr/>
          <p:nvPr/>
        </p:nvSpPr>
        <p:spPr>
          <a:xfrm>
            <a:off x="3294623" y="2873811"/>
            <a:ext cx="6415554" cy="6239089"/>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endParaRPr sz="5500">
              <a:solidFill>
                <a:srgbClr val="FFFFFF"/>
              </a:solidFill>
              <a:latin typeface="DIN Condensed"/>
              <a:ea typeface="DIN Condensed"/>
              <a:cs typeface="DIN Condensed"/>
              <a:sym typeface="DIN Condensed"/>
            </a:endParaRPr>
          </a:p>
          <a:p>
            <a:pPr lvl="0">
              <a:defRPr sz="1800"/>
            </a:pPr>
            <a:r>
              <a:rPr sz="5500">
                <a:solidFill>
                  <a:srgbClr val="F9F700"/>
                </a:solidFill>
                <a:latin typeface="DIN Condensed"/>
                <a:ea typeface="DIN Condensed"/>
                <a:cs typeface="DIN Condensed"/>
                <a:sym typeface="DIN Condensed"/>
              </a:rPr>
              <a:t>move_css_above_scripts</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endParaRPr sz="5500">
              <a:solidFill>
                <a:srgbClr val="FFFFFF"/>
              </a:solidFill>
              <a:latin typeface="DIN Condensed"/>
              <a:ea typeface="DIN Condensed"/>
              <a:cs typeface="DIN Condensed"/>
              <a:sym typeface="DIN Condensed"/>
            </a:endParaRPr>
          </a:p>
          <a:p>
            <a:pPr lvl="0">
              <a:defRPr sz="1800"/>
            </a:pPr>
            <a:r>
              <a:rPr sz="5500">
                <a:solidFill>
                  <a:srgbClr val="F9F700"/>
                </a:solidFill>
                <a:latin typeface="DIN Condensed"/>
                <a:ea typeface="DIN Condensed"/>
                <a:cs typeface="DIN Condensed"/>
                <a:sym typeface="DIN Condensed"/>
              </a:rPr>
              <a:t>move_css_above_scripts;</a:t>
            </a:r>
          </a:p>
        </p:txBody>
      </p:sp>
      <p:sp>
        <p:nvSpPr>
          <p:cNvPr id="371" name="Shape 371"/>
          <p:cNvSpPr/>
          <p:nvPr/>
        </p:nvSpPr>
        <p:spPr>
          <a:xfrm>
            <a:off x="2486511" y="872722"/>
            <a:ext cx="8031778" cy="11971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81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8100">
                <a:solidFill>
                  <a:srgbClr val="FF4B85"/>
                </a:solidFill>
              </a:rPr>
              <a:t>Move CSS Above Scripts</a:t>
            </a:r>
          </a:p>
        </p:txBody>
      </p:sp>
    </p:spTree>
  </p:cSld>
  <p:clrMapOvr>
    <a:masterClrMapping/>
  </p:clrMapOvr>
  <p:transition spd="fast" advClick="1">
    <p:dissolve/>
  </p:transition>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nvSpPr>
        <p:spPr>
          <a:xfrm>
            <a:off x="1487604" y="4023130"/>
            <a:ext cx="10029593"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defer_javascript</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defer_javascript;</a:t>
            </a:r>
          </a:p>
        </p:txBody>
      </p:sp>
      <p:sp>
        <p:nvSpPr>
          <p:cNvPr id="376" name="Shape 376"/>
          <p:cNvSpPr/>
          <p:nvPr/>
        </p:nvSpPr>
        <p:spPr>
          <a:xfrm>
            <a:off x="2911344" y="957156"/>
            <a:ext cx="7182112" cy="1463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0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FF4B85"/>
                </a:solidFill>
              </a:rPr>
              <a:t>Defer JavaScript</a:t>
            </a:r>
          </a:p>
        </p:txBody>
      </p:sp>
    </p:spTree>
  </p:cSld>
  <p:clrMapOvr>
    <a:masterClrMapping/>
  </p:clrMapOvr>
  <p:transition spd="fast" advClick="1">
    <p:dissolve/>
  </p:transition>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nvSpPr>
        <p:spPr>
          <a:xfrm>
            <a:off x="752083" y="4023130"/>
            <a:ext cx="11500634"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dedup_inlined_images</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dedup_inlined_images;</a:t>
            </a:r>
          </a:p>
        </p:txBody>
      </p:sp>
      <p:sp>
        <p:nvSpPr>
          <p:cNvPr id="381" name="Shape 381"/>
          <p:cNvSpPr/>
          <p:nvPr/>
        </p:nvSpPr>
        <p:spPr>
          <a:xfrm>
            <a:off x="794574" y="957156"/>
            <a:ext cx="11415652" cy="1463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0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FF4B85"/>
                </a:solidFill>
              </a:rPr>
              <a:t>Deduplicate Inlined Images</a:t>
            </a:r>
          </a:p>
        </p:txBody>
      </p:sp>
    </p:spTree>
  </p:cSld>
  <p:clrMapOvr>
    <a:masterClrMapping/>
  </p:clrMapOvr>
  <p:transition spd="fast" advClick="1">
    <p:dissolve/>
  </p:transition>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nvSpPr>
        <p:spPr>
          <a:xfrm>
            <a:off x="1566883" y="4023130"/>
            <a:ext cx="9871034"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elide_attributes</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elide_attributes;</a:t>
            </a:r>
          </a:p>
        </p:txBody>
      </p:sp>
      <p:sp>
        <p:nvSpPr>
          <p:cNvPr id="386" name="Shape 386"/>
          <p:cNvSpPr/>
          <p:nvPr/>
        </p:nvSpPr>
        <p:spPr>
          <a:xfrm>
            <a:off x="3007152" y="957156"/>
            <a:ext cx="6990496" cy="1463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0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FF4B85"/>
                </a:solidFill>
              </a:rPr>
              <a:t>Elide Attributes</a:t>
            </a:r>
          </a:p>
        </p:txBody>
      </p:sp>
    </p:spTree>
  </p:cSld>
  <p:clrMapOvr>
    <a:masterClrMapping/>
  </p:clrMapOvr>
  <p:transition spd="fast" advClick="1">
    <p:dissolve/>
  </p:transition>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90" name="2014-12-23_0126.png"/>
          <p:cNvPicPr/>
          <p:nvPr/>
        </p:nvPicPr>
        <p:blipFill>
          <a:blip r:embed="rId3">
            <a:extLst/>
          </a:blip>
          <a:stretch>
            <a:fillRect/>
          </a:stretch>
        </p:blipFill>
        <p:spPr>
          <a:xfrm>
            <a:off x="661205" y="215085"/>
            <a:ext cx="19671499" cy="9077557"/>
          </a:xfrm>
          <a:prstGeom prst="rect">
            <a:avLst/>
          </a:prstGeom>
          <a:ln w="3175">
            <a:miter lim="400000"/>
          </a:ln>
        </p:spPr>
      </p:pic>
    </p:spTree>
  </p:cSld>
  <p:clrMapOvr>
    <a:masterClrMapping/>
  </p:clrMapOvr>
  <p:transition spd="fast" advClick="1">
    <p:dissolve/>
  </p:transition>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nvSpPr>
        <p:spPr>
          <a:xfrm>
            <a:off x="1754081" y="4023130"/>
            <a:ext cx="9496638"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extend_cache</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extend_cache;</a:t>
            </a:r>
          </a:p>
        </p:txBody>
      </p:sp>
      <p:sp>
        <p:nvSpPr>
          <p:cNvPr id="395" name="Shape 395"/>
          <p:cNvSpPr/>
          <p:nvPr/>
        </p:nvSpPr>
        <p:spPr>
          <a:xfrm>
            <a:off x="3619828" y="957156"/>
            <a:ext cx="5765144" cy="1463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0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FF4B85"/>
                </a:solidFill>
              </a:rPr>
              <a:t>Extend Cache</a:t>
            </a:r>
          </a:p>
        </p:txBody>
      </p:sp>
    </p:spTree>
  </p:cSld>
  <p:clrMapOvr>
    <a:masterClrMapping/>
  </p:clrMapOvr>
  <p:transition spd="fast" advClick="1">
    <p:dissolve/>
  </p:transition>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nvSpPr>
        <p:spPr>
          <a:xfrm>
            <a:off x="1062916" y="4023130"/>
            <a:ext cx="10878969"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flatten_css_imports</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flatten_css_imports;</a:t>
            </a:r>
          </a:p>
        </p:txBody>
      </p:sp>
      <p:sp>
        <p:nvSpPr>
          <p:cNvPr id="400" name="Shape 400"/>
          <p:cNvSpPr/>
          <p:nvPr/>
        </p:nvSpPr>
        <p:spPr>
          <a:xfrm>
            <a:off x="2223014" y="957156"/>
            <a:ext cx="8558772" cy="1463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0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FF4B85"/>
                </a:solidFill>
              </a:rPr>
              <a:t>Flatten CSS Imports</a:t>
            </a:r>
          </a:p>
        </p:txBody>
      </p:sp>
    </p:spTree>
  </p:cSld>
  <p:clrMapOvr>
    <a:masterClrMapping/>
  </p:clrMapOvr>
  <p:transition spd="fast" advClick="1">
    <p:dissolve/>
  </p:transition>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nvSpPr>
        <p:spPr>
          <a:xfrm>
            <a:off x="1444646" y="4023130"/>
            <a:ext cx="10115508"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lazyload_images</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lazyload_images;</a:t>
            </a:r>
          </a:p>
        </p:txBody>
      </p:sp>
      <p:sp>
        <p:nvSpPr>
          <p:cNvPr id="405" name="Shape 405"/>
          <p:cNvSpPr/>
          <p:nvPr/>
        </p:nvSpPr>
        <p:spPr>
          <a:xfrm>
            <a:off x="2984518" y="957156"/>
            <a:ext cx="7035764" cy="1463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0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FF4B85"/>
                </a:solidFill>
              </a:rPr>
              <a:t>Lazyload Images</a:t>
            </a:r>
          </a:p>
        </p:txBody>
      </p:sp>
    </p:spTree>
  </p:cSld>
  <p:clrMapOvr>
    <a:masterClrMapping/>
  </p:clrMapOvr>
  <p:transition spd="fast" advClick="1">
    <p:dissolve/>
  </p:transition>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nvSpPr>
        <p:spPr>
          <a:xfrm>
            <a:off x="1709726" y="4023130"/>
            <a:ext cx="9585347" cy="456269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7000">
                <a:solidFill>
                  <a:srgbClr val="00CF41"/>
                </a:solidFill>
                <a:latin typeface="DIN Condensed"/>
                <a:ea typeface="DIN Condensed"/>
                <a:cs typeface="DIN Condensed"/>
                <a:sym typeface="DIN Condensed"/>
              </a:rPr>
              <a:t>Apache</a:t>
            </a:r>
            <a:endParaRPr sz="7000">
              <a:solidFill>
                <a:srgbClr val="00CF41"/>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ModPagespeedEnableFilters </a:t>
            </a:r>
            <a:r>
              <a:rPr sz="5500">
                <a:solidFill>
                  <a:srgbClr val="F9F700"/>
                </a:solidFill>
                <a:latin typeface="DIN Condensed"/>
                <a:ea typeface="DIN Condensed"/>
                <a:cs typeface="DIN Condensed"/>
                <a:sym typeface="DIN Condensed"/>
              </a:rPr>
              <a:t>sprite_images</a:t>
            </a:r>
            <a:endParaRPr sz="5500">
              <a:solidFill>
                <a:srgbClr val="FFFFFF"/>
              </a:solidFill>
              <a:latin typeface="DIN Condensed"/>
              <a:ea typeface="DIN Condensed"/>
              <a:cs typeface="DIN Condensed"/>
              <a:sym typeface="DIN Condensed"/>
            </a:endParaRPr>
          </a:p>
          <a:p>
            <a:pPr lvl="0">
              <a:defRPr sz="1800"/>
            </a:pPr>
            <a:endParaRPr sz="5500">
              <a:solidFill>
                <a:srgbClr val="FFFFFF"/>
              </a:solidFill>
              <a:latin typeface="DIN Condensed"/>
              <a:ea typeface="DIN Condensed"/>
              <a:cs typeface="DIN Condensed"/>
              <a:sym typeface="DIN Condensed"/>
            </a:endParaRPr>
          </a:p>
          <a:p>
            <a:pPr lvl="0">
              <a:defRPr sz="1800"/>
            </a:pPr>
            <a:r>
              <a:rPr sz="7000">
                <a:solidFill>
                  <a:srgbClr val="1AB0FB"/>
                </a:solidFill>
                <a:latin typeface="DIN Condensed"/>
                <a:ea typeface="DIN Condensed"/>
                <a:cs typeface="DIN Condensed"/>
                <a:sym typeface="DIN Condensed"/>
              </a:rPr>
              <a:t>Nginx</a:t>
            </a:r>
            <a:endParaRPr sz="7000">
              <a:solidFill>
                <a:srgbClr val="1AB0FB"/>
              </a:solidFill>
              <a:latin typeface="DIN Condensed"/>
              <a:ea typeface="DIN Condensed"/>
              <a:cs typeface="DIN Condensed"/>
              <a:sym typeface="DIN Condensed"/>
            </a:endParaRPr>
          </a:p>
          <a:p>
            <a:pPr lvl="0">
              <a:defRPr sz="1800"/>
            </a:pPr>
            <a:r>
              <a:rPr sz="5500">
                <a:solidFill>
                  <a:srgbClr val="FFFFFF"/>
                </a:solidFill>
                <a:latin typeface="DIN Condensed"/>
                <a:ea typeface="DIN Condensed"/>
                <a:cs typeface="DIN Condensed"/>
                <a:sym typeface="DIN Condensed"/>
              </a:rPr>
              <a:t>pagespeed EnableFilters </a:t>
            </a:r>
            <a:r>
              <a:rPr sz="5500">
                <a:solidFill>
                  <a:srgbClr val="F9F700"/>
                </a:solidFill>
                <a:latin typeface="DIN Condensed"/>
                <a:ea typeface="DIN Condensed"/>
                <a:cs typeface="DIN Condensed"/>
                <a:sym typeface="DIN Condensed"/>
              </a:rPr>
              <a:t>sprite_images;</a:t>
            </a:r>
          </a:p>
        </p:txBody>
      </p:sp>
      <p:sp>
        <p:nvSpPr>
          <p:cNvPr id="410" name="Shape 410"/>
          <p:cNvSpPr/>
          <p:nvPr/>
        </p:nvSpPr>
        <p:spPr>
          <a:xfrm>
            <a:off x="3616107" y="957156"/>
            <a:ext cx="5772586" cy="1463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0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FF4B85"/>
                </a:solidFill>
              </a:rPr>
              <a:t>Sprite Images</a:t>
            </a:r>
          </a:p>
        </p:txBody>
      </p:sp>
    </p:spTree>
  </p:cSld>
  <p:clrMapOvr>
    <a:masterClrMapping/>
  </p:clrMapOvr>
  <p:transition spd="fast" advClick="1">
    <p:dissolve/>
  </p:transition>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nvSpPr>
        <p:spPr>
          <a:xfrm>
            <a:off x="2180420" y="5507979"/>
            <a:ext cx="8643960" cy="3615270"/>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4800">
                <a:solidFill>
                  <a:srgbClr val="00CF41"/>
                </a:solidFill>
                <a:latin typeface="DIN Condensed"/>
                <a:ea typeface="DIN Condensed"/>
                <a:cs typeface="DIN Condensed"/>
                <a:sym typeface="DIN Condensed"/>
              </a:rPr>
              <a:t>Apache</a:t>
            </a:r>
            <a:endParaRPr sz="4800">
              <a:solidFill>
                <a:srgbClr val="00CF41"/>
              </a:solidFill>
              <a:latin typeface="DIN Condensed"/>
              <a:ea typeface="DIN Condensed"/>
              <a:cs typeface="DIN Condensed"/>
              <a:sym typeface="DIN Condensed"/>
            </a:endParaRPr>
          </a:p>
          <a:p>
            <a:pPr lvl="0">
              <a:defRPr sz="1800"/>
            </a:pPr>
            <a:r>
              <a:rPr sz="4800">
                <a:solidFill>
                  <a:srgbClr val="FFFFFF"/>
                </a:solidFill>
                <a:latin typeface="DIN Condensed"/>
                <a:ea typeface="DIN Condensed"/>
                <a:cs typeface="DIN Condensed"/>
                <a:sym typeface="DIN Condensed"/>
              </a:rPr>
              <a:t>ModPagespeedEnableFilters </a:t>
            </a:r>
            <a:r>
              <a:rPr sz="4800">
                <a:solidFill>
                  <a:srgbClr val="F9F700"/>
                </a:solidFill>
                <a:latin typeface="DIN Condensed"/>
                <a:ea typeface="DIN Condensed"/>
                <a:cs typeface="DIN Condensed"/>
                <a:sym typeface="DIN Condensed"/>
              </a:rPr>
              <a:t>rewrite_images</a:t>
            </a:r>
            <a:endParaRPr sz="4800">
              <a:solidFill>
                <a:srgbClr val="FFFFFF"/>
              </a:solidFill>
              <a:latin typeface="DIN Condensed"/>
              <a:ea typeface="DIN Condensed"/>
              <a:cs typeface="DIN Condensed"/>
              <a:sym typeface="DIN Condensed"/>
            </a:endParaRPr>
          </a:p>
          <a:p>
            <a:pPr lvl="0">
              <a:defRPr sz="1800"/>
            </a:pPr>
            <a:endParaRPr sz="4800">
              <a:solidFill>
                <a:srgbClr val="FFFFFF"/>
              </a:solidFill>
              <a:latin typeface="DIN Condensed"/>
              <a:ea typeface="DIN Condensed"/>
              <a:cs typeface="DIN Condensed"/>
              <a:sym typeface="DIN Condensed"/>
            </a:endParaRPr>
          </a:p>
          <a:p>
            <a:pPr lvl="0">
              <a:defRPr sz="1800"/>
            </a:pPr>
            <a:r>
              <a:rPr sz="4800">
                <a:solidFill>
                  <a:srgbClr val="1AB0FB"/>
                </a:solidFill>
                <a:latin typeface="DIN Condensed"/>
                <a:ea typeface="DIN Condensed"/>
                <a:cs typeface="DIN Condensed"/>
                <a:sym typeface="DIN Condensed"/>
              </a:rPr>
              <a:t>Nginx</a:t>
            </a:r>
            <a:endParaRPr sz="4800">
              <a:solidFill>
                <a:srgbClr val="1AB0FB"/>
              </a:solidFill>
              <a:latin typeface="DIN Condensed"/>
              <a:ea typeface="DIN Condensed"/>
              <a:cs typeface="DIN Condensed"/>
              <a:sym typeface="DIN Condensed"/>
            </a:endParaRPr>
          </a:p>
          <a:p>
            <a:pPr lvl="0">
              <a:defRPr sz="1800"/>
            </a:pPr>
            <a:r>
              <a:rPr sz="4800">
                <a:solidFill>
                  <a:srgbClr val="FFFFFF"/>
                </a:solidFill>
                <a:latin typeface="DIN Condensed"/>
                <a:ea typeface="DIN Condensed"/>
                <a:cs typeface="DIN Condensed"/>
                <a:sym typeface="DIN Condensed"/>
              </a:rPr>
              <a:t>pagespeed EnableFilters </a:t>
            </a:r>
            <a:r>
              <a:rPr sz="4800">
                <a:solidFill>
                  <a:srgbClr val="F9F700"/>
                </a:solidFill>
                <a:latin typeface="DIN Condensed"/>
                <a:ea typeface="DIN Condensed"/>
                <a:cs typeface="DIN Condensed"/>
                <a:sym typeface="DIN Condensed"/>
              </a:rPr>
              <a:t>rewrite_images;</a:t>
            </a:r>
          </a:p>
        </p:txBody>
      </p:sp>
      <p:sp>
        <p:nvSpPr>
          <p:cNvPr id="415" name="Shape 415"/>
          <p:cNvSpPr/>
          <p:nvPr/>
        </p:nvSpPr>
        <p:spPr>
          <a:xfrm>
            <a:off x="3158461" y="957156"/>
            <a:ext cx="6687878" cy="14638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365759">
              <a:lnSpc>
                <a:spcPct val="120000"/>
              </a:lnSpc>
              <a:defRPr sz="10000">
                <a:solidFill>
                  <a:srgbClr val="FF4B85"/>
                </a:solidFill>
                <a:latin typeface="Bebas Neue Cyrillic"/>
                <a:ea typeface="Bebas Neue Cyrillic"/>
                <a:cs typeface="Bebas Neue Cyrillic"/>
                <a:sym typeface="Bebas Neue Cyrillic"/>
              </a:defRPr>
            </a:lvl1pPr>
          </a:lstStyle>
          <a:p>
            <a:pPr lvl="0">
              <a:defRPr sz="1800">
                <a:solidFill>
                  <a:srgbClr val="000000"/>
                </a:solidFill>
              </a:defRPr>
            </a:pPr>
            <a:r>
              <a:rPr sz="10000">
                <a:solidFill>
                  <a:srgbClr val="FF4B85"/>
                </a:solidFill>
              </a:rPr>
              <a:t>Optimize Images</a:t>
            </a:r>
          </a:p>
        </p:txBody>
      </p:sp>
      <p:sp>
        <p:nvSpPr>
          <p:cNvPr id="416" name="Shape 416"/>
          <p:cNvSpPr/>
          <p:nvPr/>
        </p:nvSpPr>
        <p:spPr>
          <a:xfrm>
            <a:off x="4195731" y="2730744"/>
            <a:ext cx="4955569" cy="2289388"/>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lvl="0">
              <a:defRPr sz="1800"/>
            </a:pPr>
            <a:r>
              <a:rPr sz="3800">
                <a:solidFill>
                  <a:srgbClr val="F9F700"/>
                </a:solidFill>
              </a:rPr>
              <a:t>inline_images +</a:t>
            </a:r>
            <a:endParaRPr sz="3800">
              <a:solidFill>
                <a:srgbClr val="F9F700"/>
              </a:solidFill>
            </a:endParaRPr>
          </a:p>
          <a:p>
            <a:pPr lvl="0">
              <a:defRPr sz="1800"/>
            </a:pPr>
            <a:r>
              <a:rPr sz="3800">
                <a:solidFill>
                  <a:srgbClr val="F9F700"/>
                </a:solidFill>
              </a:rPr>
              <a:t>recompress_images +</a:t>
            </a:r>
            <a:endParaRPr sz="3800">
              <a:solidFill>
                <a:srgbClr val="F9F700"/>
              </a:solidFill>
            </a:endParaRPr>
          </a:p>
          <a:p>
            <a:pPr lvl="0">
              <a:defRPr sz="1800"/>
            </a:pPr>
            <a:r>
              <a:rPr sz="3800">
                <a:solidFill>
                  <a:srgbClr val="F9F700"/>
                </a:solidFill>
              </a:rPr>
              <a:t>convert_png_to_jpeg + </a:t>
            </a:r>
            <a:endParaRPr sz="3800">
              <a:solidFill>
                <a:srgbClr val="F9F700"/>
              </a:solidFill>
            </a:endParaRPr>
          </a:p>
          <a:p>
            <a:pPr lvl="0">
              <a:defRPr sz="1800"/>
            </a:pPr>
            <a:r>
              <a:rPr sz="3800">
                <a:solidFill>
                  <a:srgbClr val="F9F700"/>
                </a:solidFill>
              </a:rPr>
              <a:t>resize_images</a:t>
            </a:r>
          </a:p>
        </p:txBody>
      </p:sp>
    </p:spTree>
  </p:cSld>
  <p:clrMapOvr>
    <a:masterClrMapping/>
  </p:clrMapOvr>
  <p:transition spd="fast" advClick="1">
    <p:dissolve/>
  </p:transition>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Nexa Bold"/>
        <a:ea typeface="Nexa Bold"/>
        <a:cs typeface="Nexa Bold"/>
      </a:majorFont>
      <a:minorFont>
        <a:latin typeface="Nexa Light"/>
        <a:ea typeface="Nexa Light"/>
        <a:cs typeface="Nex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 dist="12700" dir="5400000">
              <a:srgbClr val="000000">
                <a:alpha val="50000"/>
              </a:srgbClr>
            </a:outerShdw>
          </a:effectLst>
        </a:effectStyle>
        <a:effectStyle>
          <a:effectLst>
            <a:outerShdw sx="100000" sy="100000" kx="0" ky="0" algn="b" rotWithShape="0" blurRad="25400" dist="0" dir="0">
              <a:srgbClr val="000000">
                <a:alpha val="50000"/>
              </a:srgbClr>
            </a:outerShdw>
          </a:effectLst>
        </a:effectStyle>
        <a:effectStyle>
          <a:effectLst>
            <a:outerShdw sx="100000" sy="100000" kx="0" ky="0" algn="b" rotWithShape="0" blurRad="12700" dist="127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3175" cap="flat">
          <a:noFill/>
          <a:miter lim="400000"/>
        </a:ln>
        <a:effectLst>
          <a:outerShdw sx="100000" sy="100000" kx="0" ky="0" algn="b" rotWithShape="0" blurRad="12700" dist="12700" dir="5400000">
            <a:srgbClr val="000000">
              <a:alpha val="50000"/>
            </a:srgbClr>
          </a:outerShdw>
        </a:effectLst>
      </a:spPr>
      <a:bodyPr rot="0" spcFirstLastPara="1" vertOverflow="overflow" horzOverflow="overflow" vert="horz" wrap="square" lIns="27093" tIns="27093" rIns="27093" bIns="27093" numCol="1" spcCol="38100" rtlCol="0" anchor="ctr" upright="0">
        <a:spAutoFit/>
      </a:bodyPr>
      <a:lstStyle>
        <a:defPPr marL="0" marR="0" indent="0" algn="ctr" defTabSz="8763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Pr>
      <a:bodyPr rot="0" spcFirstLastPara="1" vertOverflow="overflow" horzOverflow="overflow" vert="horz" wrap="square" lIns="27093" tIns="27093" rIns="27093" bIns="27093"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Nexa Bold"/>
        <a:ea typeface="Nexa Bold"/>
        <a:cs typeface="Nexa Bold"/>
      </a:majorFont>
      <a:minorFont>
        <a:latin typeface="Nexa Light"/>
        <a:ea typeface="Nexa Light"/>
        <a:cs typeface="Nex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 dist="12700" dir="5400000">
              <a:srgbClr val="000000">
                <a:alpha val="50000"/>
              </a:srgbClr>
            </a:outerShdw>
          </a:effectLst>
        </a:effectStyle>
        <a:effectStyle>
          <a:effectLst>
            <a:outerShdw sx="100000" sy="100000" kx="0" ky="0" algn="b" rotWithShape="0" blurRad="25400" dist="0" dir="0">
              <a:srgbClr val="000000">
                <a:alpha val="50000"/>
              </a:srgbClr>
            </a:outerShdw>
          </a:effectLst>
        </a:effectStyle>
        <a:effectStyle>
          <a:effectLst>
            <a:outerShdw sx="100000" sy="100000" kx="0" ky="0" algn="b" rotWithShape="0" blurRad="12700" dist="127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3175" cap="flat">
          <a:noFill/>
          <a:miter lim="400000"/>
        </a:ln>
        <a:effectLst>
          <a:outerShdw sx="100000" sy="100000" kx="0" ky="0" algn="b" rotWithShape="0" blurRad="12700" dist="12700" dir="5400000">
            <a:srgbClr val="000000">
              <a:alpha val="50000"/>
            </a:srgbClr>
          </a:outerShdw>
        </a:effectLst>
      </a:spPr>
      <a:bodyPr rot="0" spcFirstLastPara="1" vertOverflow="overflow" horzOverflow="overflow" vert="horz" wrap="square" lIns="27093" tIns="27093" rIns="27093" bIns="27093" numCol="1" spcCol="38100" rtlCol="0" anchor="ctr" upright="0">
        <a:spAutoFit/>
      </a:bodyPr>
      <a:lstStyle>
        <a:defPPr marL="0" marR="0" indent="0" algn="ctr" defTabSz="8763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Pr>
      <a:bodyPr rot="0" spcFirstLastPara="1" vertOverflow="overflow" horzOverflow="overflow" vert="horz" wrap="square" lIns="27093" tIns="27093" rIns="27093" bIns="27093"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